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9"/>
  </p:notesMasterIdLst>
  <p:sldIdLst>
    <p:sldId id="264" r:id="rId2"/>
    <p:sldId id="278" r:id="rId3"/>
    <p:sldId id="522" r:id="rId4"/>
    <p:sldId id="543" r:id="rId5"/>
    <p:sldId id="520" r:id="rId6"/>
    <p:sldId id="521" r:id="rId7"/>
    <p:sldId id="524" r:id="rId8"/>
    <p:sldId id="537" r:id="rId9"/>
    <p:sldId id="544" r:id="rId10"/>
    <p:sldId id="523" r:id="rId11"/>
    <p:sldId id="538" r:id="rId12"/>
    <p:sldId id="525" r:id="rId13"/>
    <p:sldId id="539" r:id="rId14"/>
    <p:sldId id="545" r:id="rId15"/>
    <p:sldId id="546" r:id="rId16"/>
    <p:sldId id="540" r:id="rId17"/>
    <p:sldId id="541" r:id="rId18"/>
    <p:sldId id="527" r:id="rId19"/>
    <p:sldId id="536" r:id="rId20"/>
    <p:sldId id="531" r:id="rId21"/>
    <p:sldId id="526" r:id="rId22"/>
    <p:sldId id="549" r:id="rId23"/>
    <p:sldId id="542" r:id="rId24"/>
    <p:sldId id="550" r:id="rId25"/>
    <p:sldId id="548" r:id="rId26"/>
    <p:sldId id="529" r:id="rId27"/>
    <p:sldId id="547" r:id="rId28"/>
    <p:sldId id="533" r:id="rId29"/>
    <p:sldId id="551" r:id="rId30"/>
    <p:sldId id="530" r:id="rId31"/>
    <p:sldId id="532" r:id="rId32"/>
    <p:sldId id="534" r:id="rId33"/>
    <p:sldId id="552" r:id="rId34"/>
    <p:sldId id="553" r:id="rId35"/>
    <p:sldId id="528" r:id="rId36"/>
    <p:sldId id="612" r:id="rId37"/>
    <p:sldId id="505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70"/>
    <p:restoredTop sz="96040"/>
  </p:normalViewPr>
  <p:slideViewPr>
    <p:cSldViewPr snapToGrid="0">
      <p:cViewPr varScale="1">
        <p:scale>
          <a:sx n="167" d="100"/>
          <a:sy n="167" d="100"/>
        </p:scale>
        <p:origin x="2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2025/3/10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372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2227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987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⬅️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65810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3067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1898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6855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36992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pp.sli.do/event/nw9VDwreSNQvn81DgfsmSi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1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81.pn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4323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Gradient Descent (II)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2025/03/10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261970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938362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DLGD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69E1DDF-FBC1-8608-F464-F57FF1AE48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4508" y="4724463"/>
            <a:ext cx="1525268" cy="152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CBD548-2F79-E6DD-0571-76C681402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Batching fixes the memory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E24EB6-3EF7-AB4A-50DC-4F270469A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26" name="Picture 2" descr="NVIDIA 顯示卡RTX 5090的價格被知情人士爆料?">
            <a:extLst>
              <a:ext uri="{FF2B5EF4-FFF2-40B4-BE49-F238E27FC236}">
                <a16:creationId xmlns:a16="http://schemas.microsoft.com/office/drawing/2014/main" id="{FD5681E4-735D-6CCB-A1E3-B89E6DE2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24" y="2655651"/>
            <a:ext cx="2749686" cy="1546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AB9AD8-DDAB-8EB7-19DA-4A0F0F5CF498}"/>
              </a:ext>
            </a:extLst>
          </p:cNvPr>
          <p:cNvSpPr txBox="1"/>
          <p:nvPr/>
        </p:nvSpPr>
        <p:spPr>
          <a:xfrm>
            <a:off x="3823062" y="6489911"/>
            <a:ext cx="4545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</a:t>
            </a:r>
            <a:r>
              <a:rPr kumimoji="1" lang="en-US" altLang="zh-TW" sz="1200" dirty="0" err="1"/>
              <a:t>www.league-funny.com</a:t>
            </a:r>
            <a:r>
              <a:rPr kumimoji="1" lang="en-US" altLang="zh-TW" sz="1200" dirty="0"/>
              <a:t>/3c/article-343103</a:t>
            </a:r>
            <a:endParaRPr kumimoji="1" lang="zh-TW" altLang="en-US" sz="12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50F05DD6-B154-A918-1DFA-D38D2A7036E2}"/>
              </a:ext>
            </a:extLst>
          </p:cNvPr>
          <p:cNvSpPr/>
          <p:nvPr/>
        </p:nvSpPr>
        <p:spPr>
          <a:xfrm>
            <a:off x="1166949" y="2291836"/>
            <a:ext cx="2708365" cy="1150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(1M examples)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FEF3FE70-8514-5155-4204-6B6E89B1FCFC}"/>
              </a:ext>
            </a:extLst>
          </p:cNvPr>
          <p:cNvCxnSpPr>
            <a:cxnSpLocks/>
          </p:cNvCxnSpPr>
          <p:nvPr/>
        </p:nvCxnSpPr>
        <p:spPr>
          <a:xfrm>
            <a:off x="4101737" y="2973721"/>
            <a:ext cx="164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ADCCFE-300E-AC95-78CA-83EB2A1929A5}"/>
              </a:ext>
            </a:extLst>
          </p:cNvPr>
          <p:cNvSpPr txBox="1"/>
          <p:nvPr/>
        </p:nvSpPr>
        <p:spPr>
          <a:xfrm>
            <a:off x="4033181" y="2562425"/>
            <a:ext cx="18723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train.to</a:t>
            </a:r>
            <a:r>
              <a:rPr kumimoji="1" lang="en-US" altLang="zh-TW" dirty="0"/>
              <a:t>(”cuda:0”)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519772F-08F9-87DD-8B78-818FDBF0854B}"/>
              </a:ext>
            </a:extLst>
          </p:cNvPr>
          <p:cNvCxnSpPr>
            <a:cxnSpLocks/>
          </p:cNvCxnSpPr>
          <p:nvPr/>
        </p:nvCxnSpPr>
        <p:spPr>
          <a:xfrm>
            <a:off x="4101737" y="4006111"/>
            <a:ext cx="164592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B5E7013-1D45-A639-2984-AF28E1DBCA85}"/>
              </a:ext>
            </a:extLst>
          </p:cNvPr>
          <p:cNvSpPr txBox="1"/>
          <p:nvPr/>
        </p:nvSpPr>
        <p:spPr>
          <a:xfrm>
            <a:off x="3971109" y="3613708"/>
            <a:ext cx="1934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/>
              <a:t>mini.to</a:t>
            </a:r>
            <a:r>
              <a:rPr kumimoji="1" lang="en-US" altLang="zh-TW" dirty="0"/>
              <a:t>(”cuda:0”)</a:t>
            </a:r>
            <a:endParaRPr kumimoji="1" lang="zh-TW" altLang="en-US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4D448A17-FDCF-D559-40BD-03BE6E1CBD55}"/>
              </a:ext>
            </a:extLst>
          </p:cNvPr>
          <p:cNvSpPr/>
          <p:nvPr/>
        </p:nvSpPr>
        <p:spPr>
          <a:xfrm>
            <a:off x="2089508" y="382915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26C86953-AF7E-E74B-695C-90CE86E44F7D}"/>
              </a:ext>
            </a:extLst>
          </p:cNvPr>
          <p:cNvCxnSpPr>
            <a:cxnSpLocks/>
          </p:cNvCxnSpPr>
          <p:nvPr/>
        </p:nvCxnSpPr>
        <p:spPr>
          <a:xfrm>
            <a:off x="8786948" y="4006111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6496D6F-F9CA-9F8F-B0EF-BDF792E4C91C}"/>
              </a:ext>
            </a:extLst>
          </p:cNvPr>
          <p:cNvCxnSpPr>
            <a:cxnSpLocks/>
          </p:cNvCxnSpPr>
          <p:nvPr/>
        </p:nvCxnSpPr>
        <p:spPr>
          <a:xfrm>
            <a:off x="8786948" y="2973721"/>
            <a:ext cx="60960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23CDCD9-3638-0B8A-D936-C7D677CFA3E9}"/>
              </a:ext>
            </a:extLst>
          </p:cNvPr>
          <p:cNvSpPr txBox="1"/>
          <p:nvPr/>
        </p:nvSpPr>
        <p:spPr>
          <a:xfrm>
            <a:off x="9528286" y="2835376"/>
            <a:ext cx="4963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dirty="0"/>
              <a:t>❌</a:t>
            </a:r>
            <a:endParaRPr kumimoji="1" lang="zh-TW" altLang="en-US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67DD7B9-4C04-9536-B9AE-A91A4070E29D}"/>
              </a:ext>
            </a:extLst>
          </p:cNvPr>
          <p:cNvSpPr txBox="1"/>
          <p:nvPr/>
        </p:nvSpPr>
        <p:spPr>
          <a:xfrm>
            <a:off x="9528286" y="3829152"/>
            <a:ext cx="49638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kumimoji="1" lang="en-US" altLang="zh-TW" dirty="0"/>
              <a:t>✅</a:t>
            </a:r>
            <a:endParaRPr kumimoji="1"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467D1158-2A4D-51A9-957D-55F56CD65C7B}"/>
              </a:ext>
            </a:extLst>
          </p:cNvPr>
          <p:cNvSpPr txBox="1"/>
          <p:nvPr/>
        </p:nvSpPr>
        <p:spPr>
          <a:xfrm>
            <a:off x="1740933" y="5155961"/>
            <a:ext cx="87101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Typically, during training or test time, we use a small set of data (mini-batch) at one time for running a deep learning model on GPUs.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F10755E-0421-E17C-EC39-656A67D2D688}"/>
              </a:ext>
            </a:extLst>
          </p:cNvPr>
          <p:cNvSpPr txBox="1"/>
          <p:nvPr/>
        </p:nvSpPr>
        <p:spPr>
          <a:xfrm>
            <a:off x="9878204" y="148316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硬體計算角度</a:t>
            </a:r>
          </a:p>
        </p:txBody>
      </p:sp>
    </p:spTree>
    <p:extLst>
      <p:ext uri="{BB962C8B-B14F-4D97-AF65-F5344CB8AC3E}">
        <p14:creationId xmlns:p14="http://schemas.microsoft.com/office/powerpoint/2010/main" val="2716392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DD9EC-D4CA-1012-1BB9-CB3876E1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Question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B72DF-9C4B-127C-7098-25E3E74B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BD4A38-A30F-26D4-A8A1-2E800EF3E3C2}"/>
              </a:ext>
            </a:extLst>
          </p:cNvPr>
          <p:cNvSpPr txBox="1"/>
          <p:nvPr/>
        </p:nvSpPr>
        <p:spPr>
          <a:xfrm>
            <a:off x="653143" y="1969915"/>
            <a:ext cx="5340153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full batch 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GD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比起來，用</a:t>
            </a: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訓練的效果一定比較好嗎？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2A799B-1418-BEB0-220B-2D32641B81A4}"/>
              </a:ext>
            </a:extLst>
          </p:cNvPr>
          <p:cNvSpPr txBox="1"/>
          <p:nvPr/>
        </p:nvSpPr>
        <p:spPr>
          <a:xfrm>
            <a:off x="9705975" y="1483167"/>
            <a:ext cx="1848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最佳化理論角度</a:t>
            </a:r>
          </a:p>
        </p:txBody>
      </p:sp>
      <p:pic>
        <p:nvPicPr>
          <p:cNvPr id="3" name="Picture 4" descr="undefined">
            <a:extLst>
              <a:ext uri="{FF2B5EF4-FFF2-40B4-BE49-F238E27FC236}">
                <a16:creationId xmlns:a16="http://schemas.microsoft.com/office/drawing/2014/main" id="{FE1188AB-CC69-9E5E-A916-9D946462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13" y="2099097"/>
            <a:ext cx="4506917" cy="36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19297DE-54FD-F372-7626-198A3108191D}"/>
              </a:ext>
            </a:extLst>
          </p:cNvPr>
          <p:cNvSpPr txBox="1"/>
          <p:nvPr/>
        </p:nvSpPr>
        <p:spPr>
          <a:xfrm>
            <a:off x="6897613" y="6074902"/>
            <a:ext cx="4371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ABB56D-854F-E779-0257-390A041D2618}"/>
              </a:ext>
            </a:extLst>
          </p:cNvPr>
          <p:cNvSpPr txBox="1"/>
          <p:nvPr/>
        </p:nvSpPr>
        <p:spPr>
          <a:xfrm>
            <a:off x="653143" y="3156366"/>
            <a:ext cx="5519057" cy="959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Ans: full batch size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只會更新一次，容易跑到 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local minimum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的位置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064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577E9-D816-5681-1EB3-80FEDF5D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Batch and Mini-batch 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509CD0-AE03-A1BB-128E-97EA1F1EA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8CBF130C-2526-55F2-8F28-1D5984EFB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189295"/>
              </p:ext>
            </p:extLst>
          </p:nvPr>
        </p:nvGraphicFramePr>
        <p:xfrm>
          <a:off x="1499326" y="2162126"/>
          <a:ext cx="9193348" cy="3435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8337">
                  <a:extLst>
                    <a:ext uri="{9D8B030D-6E8A-4147-A177-3AD203B41FA5}">
                      <a16:colId xmlns:a16="http://schemas.microsoft.com/office/drawing/2014/main" val="3706970925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2142297135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529343541"/>
                    </a:ext>
                  </a:extLst>
                </a:gridCol>
                <a:gridCol w="2298337">
                  <a:extLst>
                    <a:ext uri="{9D8B030D-6E8A-4147-A177-3AD203B41FA5}">
                      <a16:colId xmlns:a16="http://schemas.microsoft.com/office/drawing/2014/main" val="2896157165"/>
                    </a:ext>
                  </a:extLst>
                </a:gridCol>
              </a:tblGrid>
              <a:tr h="77279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Batch Gradient Descent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Stochastic Gradient Descent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Mini-batch Stochastic Gradient Descent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96366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單次更新所使用的訓練資料筆數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Entire training set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mini_batch_size</a:t>
                      </a:r>
                      <a:endParaRPr lang="en-US" altLang="zh-TW" dirty="0"/>
                    </a:p>
                    <a:p>
                      <a:r>
                        <a:rPr lang="en-US" altLang="zh-TW" dirty="0"/>
                        <a:t>(Hyperparameter)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40997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訓練穩定性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Stable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Medium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219419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訓練時期更新頻率</a:t>
                      </a:r>
                      <a:endParaRPr lang="en-US" altLang="zh-TW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(number of steps)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Low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time per epoch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High</a:t>
                      </a:r>
                    </a:p>
                    <a:p>
                      <a:r>
                        <a:rPr lang="en-US" altLang="zh-TW" dirty="0"/>
                        <a:t>1 time per sample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Medium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1 time per mini-batch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812838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缺點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Easily falling into local minimum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Training variance is too big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Hard to determine the best batch size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771875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228A789F-8528-9E7E-3349-3E718B9A658F}"/>
              </a:ext>
            </a:extLst>
          </p:cNvPr>
          <p:cNvSpPr txBox="1"/>
          <p:nvPr/>
        </p:nvSpPr>
        <p:spPr>
          <a:xfrm>
            <a:off x="10772774" y="1483167"/>
            <a:ext cx="781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比較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C0A47F5-C32F-0509-FB42-BB774B991FC2}"/>
              </a:ext>
            </a:extLst>
          </p:cNvPr>
          <p:cNvSpPr txBox="1"/>
          <p:nvPr/>
        </p:nvSpPr>
        <p:spPr>
          <a:xfrm>
            <a:off x="8118262" y="5855581"/>
            <a:ext cx="3150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ea typeface="Microsoft JhengHei" panose="020B0604030504040204" pitchFamily="34" charset="-120"/>
              </a:rPr>
              <a:t>廣義上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SGD </a:t>
            </a:r>
            <a:r>
              <a:rPr kumimoji="1" lang="zh-TW" altLang="en-US" dirty="0">
                <a:ea typeface="Microsoft JhengHei" panose="020B0604030504040204" pitchFamily="34" charset="-120"/>
              </a:rPr>
              <a:t>指的是</a:t>
            </a:r>
            <a:r>
              <a:rPr kumimoji="1" lang="en-US" altLang="zh-TW" dirty="0">
                <a:ea typeface="Microsoft JhengHei" panose="020B0604030504040204" pitchFamily="34" charset="-120"/>
              </a:rPr>
              <a:t> Mini-batch Stochastic Gradient Descent</a:t>
            </a:r>
          </a:p>
        </p:txBody>
      </p:sp>
    </p:spTree>
    <p:extLst>
      <p:ext uri="{BB962C8B-B14F-4D97-AF65-F5344CB8AC3E}">
        <p14:creationId xmlns:p14="http://schemas.microsoft.com/office/powerpoint/2010/main" val="2475561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5DD9EC-D4CA-1012-1BB9-CB3876E13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Question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5B72DF-9C4B-127C-7098-25E3E74B2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DBD4A38-A30F-26D4-A8A1-2E800EF3E3C2}"/>
              </a:ext>
            </a:extLst>
          </p:cNvPr>
          <p:cNvSpPr txBox="1"/>
          <p:nvPr/>
        </p:nvSpPr>
        <p:spPr>
          <a:xfrm>
            <a:off x="653143" y="1969915"/>
            <a:ext cx="8710132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大比較好還是 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小比較好？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C2A799B-1418-BEB0-220B-2D32641B81A4}"/>
              </a:ext>
            </a:extLst>
          </p:cNvPr>
          <p:cNvSpPr txBox="1"/>
          <p:nvPr/>
        </p:nvSpPr>
        <p:spPr>
          <a:xfrm>
            <a:off x="9077325" y="1483167"/>
            <a:ext cx="2477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最佳化理論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實驗角度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52A23EA-F548-2262-ADE6-82BC1546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605" y="2877168"/>
            <a:ext cx="9020787" cy="283619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3DAE606-F119-B47E-240D-0DC5E96383C9}"/>
              </a:ext>
            </a:extLst>
          </p:cNvPr>
          <p:cNvSpPr txBox="1"/>
          <p:nvPr/>
        </p:nvSpPr>
        <p:spPr>
          <a:xfrm>
            <a:off x="3239837" y="6123172"/>
            <a:ext cx="57123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 err="1"/>
              <a:t>Keskar</a:t>
            </a:r>
            <a:r>
              <a:rPr kumimoji="1" lang="en" altLang="zh-TW" sz="1600" dirty="0"/>
              <a:t>, Nitish Shirish, et al. "On Large-Batch Training for Deep Learning: Generalization Gap and Sharp Minima." ICLR. 2017.</a:t>
            </a:r>
            <a:endParaRPr kumimoji="1" lang="zh-TW" altLang="en-US" sz="16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A67714D-083E-6E14-A666-3C663B90AFC8}"/>
              </a:ext>
            </a:extLst>
          </p:cNvPr>
          <p:cNvSpPr txBox="1"/>
          <p:nvPr/>
        </p:nvSpPr>
        <p:spPr>
          <a:xfrm>
            <a:off x="7661160" y="1969915"/>
            <a:ext cx="3607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SB: small batch (256)</a:t>
            </a:r>
          </a:p>
          <a:p>
            <a:r>
              <a:rPr kumimoji="1" lang="en-US" altLang="zh-TW" dirty="0"/>
              <a:t>LB: large batch (training set size*0.1)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84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45C038-B95F-D88D-2A00-B3BB1EF9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Small-batch vs. Large-batch</a:t>
            </a:r>
            <a:r>
              <a:rPr kumimoji="1" lang="zh-TW" altLang="en-US" dirty="0"/>
              <a:t> </a:t>
            </a:r>
            <a:r>
              <a:rPr kumimoji="1" lang="en-US" altLang="zh-TW" dirty="0"/>
              <a:t>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092162-77E8-957B-D279-79D3C88DE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66601478-6D2B-9AF9-CE9C-81BAB3F8D2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40517"/>
              </p:ext>
            </p:extLst>
          </p:nvPr>
        </p:nvGraphicFramePr>
        <p:xfrm>
          <a:off x="1836342" y="1735036"/>
          <a:ext cx="8519316" cy="47668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9772">
                  <a:extLst>
                    <a:ext uri="{9D8B030D-6E8A-4147-A177-3AD203B41FA5}">
                      <a16:colId xmlns:a16="http://schemas.microsoft.com/office/drawing/2014/main" val="3706970925"/>
                    </a:ext>
                  </a:extLst>
                </a:gridCol>
                <a:gridCol w="2839772">
                  <a:extLst>
                    <a:ext uri="{9D8B030D-6E8A-4147-A177-3AD203B41FA5}">
                      <a16:colId xmlns:a16="http://schemas.microsoft.com/office/drawing/2014/main" val="2142297135"/>
                    </a:ext>
                  </a:extLst>
                </a:gridCol>
                <a:gridCol w="2839772">
                  <a:extLst>
                    <a:ext uri="{9D8B030D-6E8A-4147-A177-3AD203B41FA5}">
                      <a16:colId xmlns:a16="http://schemas.microsoft.com/office/drawing/2014/main" val="529343541"/>
                    </a:ext>
                  </a:extLst>
                </a:gridCol>
              </a:tblGrid>
              <a:tr h="77279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Small batches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Large batches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296366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單次更新所需要的時間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較長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平行化後差異縮小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0740997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單次更新記憶體用量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220523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訓練穩定性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較不穩定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較穩定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2219419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訓練時期更新頻率</a:t>
                      </a:r>
                      <a:endParaRPr lang="en-US" altLang="zh-TW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(number of steps)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812838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Epoch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訓練時間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較慢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平行化後較快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6134080"/>
                  </a:ext>
                </a:extLst>
              </a:tr>
              <a:tr h="665680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訓練後的模型效能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可能較好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可能較差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37718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0762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F52507B-D478-C0B0-FAA5-6601667DE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Optimizers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930AFAC-489F-8BD1-414A-7B8CED52B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基於梯度下降的最佳化方法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268784-723F-5D22-B220-F50963565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86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D3A43A-349E-F73D-E97F-1177FD271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Loss function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到底長怎樣？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738C23-D856-ACC3-8203-8B91B1038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圖片 4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2659E497-05F8-1C4E-9CE5-1AEBF9966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6" name="橢圓 5">
            <a:extLst>
              <a:ext uri="{FF2B5EF4-FFF2-40B4-BE49-F238E27FC236}">
                <a16:creationId xmlns:a16="http://schemas.microsoft.com/office/drawing/2014/main" id="{C4479E77-66F0-9EF1-C056-27423F729D82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2A8AF85-C2F7-8629-524D-0CA688389C96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A0D9A44-1250-34EF-0414-0EC300C2875C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E3337FD6-184B-3FBB-5E94-F0277336A35B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AD6C9891-95D1-BF7D-B447-9384CC5E54CB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5DA80228-0EB9-0AC3-56DE-6B376C7ECAC4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>
            <a:extLst>
              <a:ext uri="{FF2B5EF4-FFF2-40B4-BE49-F238E27FC236}">
                <a16:creationId xmlns:a16="http://schemas.microsoft.com/office/drawing/2014/main" id="{F7C88ACA-EBF0-DB5C-65AD-53C2663B5035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EC55CDB-8C7C-BEA1-4D54-83D5A4E3AB74}"/>
              </a:ext>
            </a:extLst>
          </p:cNvPr>
          <p:cNvSpPr txBox="1"/>
          <p:nvPr/>
        </p:nvSpPr>
        <p:spPr>
          <a:xfrm>
            <a:off x="5939462" y="4323231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FBF318-3212-F7C2-76B3-AF4A9D1135D0}"/>
              </a:ext>
            </a:extLst>
          </p:cNvPr>
          <p:cNvSpPr txBox="1"/>
          <p:nvPr/>
        </p:nvSpPr>
        <p:spPr>
          <a:xfrm>
            <a:off x="653143" y="1446297"/>
            <a:ext cx="4217031" cy="497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f(x) = 1/2x</a:t>
            </a:r>
            <a:r>
              <a:rPr kumimoji="1" lang="en-US" altLang="zh-TW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sz="2000" baseline="30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作為簡單範例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63999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AF6EB-06EC-01D4-75DE-FD63FDFDD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Even more complicated ...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FF8B40-1D04-83CF-A28A-A06E29FF2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ED82C23-9BC3-683E-005B-87C2C52BF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784" y="2244242"/>
            <a:ext cx="4433190" cy="3754453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AACC99-3404-4BD7-5373-80FCD1539F8F}"/>
              </a:ext>
            </a:extLst>
          </p:cNvPr>
          <p:cNvSpPr txBox="1"/>
          <p:nvPr/>
        </p:nvSpPr>
        <p:spPr>
          <a:xfrm>
            <a:off x="6007825" y="3798304"/>
            <a:ext cx="3683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⬅️ The loss surfaces of ResNet-56 with/without skip connections.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4200953-B995-F631-D0D2-559EEFDAC806}"/>
              </a:ext>
            </a:extLst>
          </p:cNvPr>
          <p:cNvSpPr txBox="1"/>
          <p:nvPr/>
        </p:nvSpPr>
        <p:spPr>
          <a:xfrm>
            <a:off x="6007825" y="5859458"/>
            <a:ext cx="50335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arxiv.org</a:t>
            </a:r>
            <a:r>
              <a:rPr kumimoji="1" lang="en" altLang="zh-TW" sz="1400" dirty="0"/>
              <a:t>/abs/1712.09913</a:t>
            </a:r>
          </a:p>
          <a:p>
            <a:r>
              <a:rPr kumimoji="1" lang="en" altLang="zh-TW" sz="1400" dirty="0"/>
              <a:t>Li, Hao, et al. "Visualizing the loss landscape of neural nets." Advances in neural information processing systems 31 (2018).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895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92C902-695C-6CF1-89E9-FCC29C37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Gradient Descent with SGD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00D2EE-0742-BA36-5F1A-A70FF425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91F1C08-FA97-CC19-B36A-25D79CEC9CC1}"/>
              </a:ext>
            </a:extLst>
          </p:cNvPr>
          <p:cNvSpPr txBox="1"/>
          <p:nvPr/>
        </p:nvSpPr>
        <p:spPr>
          <a:xfrm>
            <a:off x="653144" y="1806093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在訓練過程中是使用隨機的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進行最佳化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如果隨機取到的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mini-batch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突然產生很大的梯度，可能使訓練不穩定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E33244-11C5-9ACE-0395-0DF226038BC1}"/>
                  </a:ext>
                </a:extLst>
              </p:cNvPr>
              <p:cNvSpPr txBox="1"/>
              <p:nvPr/>
            </p:nvSpPr>
            <p:spPr>
              <a:xfrm>
                <a:off x="5240189" y="3492580"/>
                <a:ext cx="34952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4E33244-11C5-9ACE-0395-0DF226038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0189" y="3492580"/>
                <a:ext cx="3495249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A493EF-E268-1ECF-0C5B-C56C1E2E2BBF}"/>
              </a:ext>
            </a:extLst>
          </p:cNvPr>
          <p:cNvSpPr txBox="1"/>
          <p:nvPr/>
        </p:nvSpPr>
        <p:spPr>
          <a:xfrm>
            <a:off x="2421142" y="3523357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C71B0B7-AACF-0866-1467-EE9000B019FB}"/>
                  </a:ext>
                </a:extLst>
              </p:cNvPr>
              <p:cNvSpPr txBox="1"/>
              <p:nvPr/>
            </p:nvSpPr>
            <p:spPr>
              <a:xfrm>
                <a:off x="1079865" y="4736774"/>
                <a:ext cx="3918856" cy="1132490"/>
              </a:xfrm>
              <a:prstGeom prst="rect">
                <a:avLst/>
              </a:prstGeom>
              <a:noFill/>
              <a:ln w="1905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訓練不穩定代表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在不該改變很多的情況下改變太多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BC71B0B7-AACF-0866-1467-EE9000B01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865" y="4736774"/>
                <a:ext cx="3918856" cy="1132490"/>
              </a:xfrm>
              <a:prstGeom prst="rect">
                <a:avLst/>
              </a:prstGeom>
              <a:blipFill>
                <a:blip r:embed="rId4"/>
                <a:stretch>
                  <a:fillRect l="-2251" r="-965" b="-10870"/>
                </a:stretch>
              </a:blipFill>
              <a:ln w="1905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3507D7A6-F1B3-4AD2-EB59-E6CBAF6B406E}"/>
              </a:ext>
            </a:extLst>
          </p:cNvPr>
          <p:cNvSpPr txBox="1"/>
          <p:nvPr/>
        </p:nvSpPr>
        <p:spPr>
          <a:xfrm>
            <a:off x="8352216" y="4092816"/>
            <a:ext cx="3219298" cy="12879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觀察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梯度歷史紀錄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過去的時間點如果梯度小的話，現在這個時間點理論上梯度不該太大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FD6A493-1BD3-24B4-16E8-F637BC96EE9D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376159" y="4092816"/>
            <a:ext cx="0" cy="13336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9614186-A6B3-8C58-1EAD-6E5CF15C2DF2}"/>
              </a:ext>
            </a:extLst>
          </p:cNvPr>
          <p:cNvCxnSpPr/>
          <p:nvPr/>
        </p:nvCxnSpPr>
        <p:spPr>
          <a:xfrm flipV="1">
            <a:off x="8016239" y="4092816"/>
            <a:ext cx="0" cy="59239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BB214100-17AE-BACF-B254-D3DEA7D8F93C}"/>
              </a:ext>
            </a:extLst>
          </p:cNvPr>
          <p:cNvCxnSpPr/>
          <p:nvPr/>
        </p:nvCxnSpPr>
        <p:spPr>
          <a:xfrm>
            <a:off x="7489370" y="4015800"/>
            <a:ext cx="10537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A7A3211-2211-B84F-D38F-BAB9852503E8}"/>
              </a:ext>
            </a:extLst>
          </p:cNvPr>
          <p:cNvSpPr txBox="1"/>
          <p:nvPr/>
        </p:nvSpPr>
        <p:spPr>
          <a:xfrm>
            <a:off x="5766510" y="5426470"/>
            <a:ext cx="3219298" cy="8724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調整</a:t>
            </a:r>
            <a:r>
              <a:rPr kumimoji="1" lang="zh-TW" altLang="en-US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學習率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，該大的時候大一點，該小的時候小一點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4360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4BC704-2C7B-2634-13B3-54552F218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Gradients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很小的時候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2328E6-8F70-3C28-0AA0-34F3B09A5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8EA0BD-994D-7C4D-90FB-7CEA8077E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684" y="2292448"/>
            <a:ext cx="3546475" cy="294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FB610E1-26BB-9081-7DBA-7CAA420B1BDE}"/>
              </a:ext>
            </a:extLst>
          </p:cNvPr>
          <p:cNvSpPr txBox="1"/>
          <p:nvPr/>
        </p:nvSpPr>
        <p:spPr>
          <a:xfrm>
            <a:off x="7258045" y="5370977"/>
            <a:ext cx="2571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Saddle Point</a:t>
            </a:r>
          </a:p>
          <a:p>
            <a:pPr algn="ctr"/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鞍點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pic>
        <p:nvPicPr>
          <p:cNvPr id="1028" name="Picture 4" descr="undefined">
            <a:extLst>
              <a:ext uri="{FF2B5EF4-FFF2-40B4-BE49-F238E27FC236}">
                <a16:creationId xmlns:a16="http://schemas.microsoft.com/office/drawing/2014/main" id="{3723A2CF-4314-56DE-9370-5F3EAC97D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367" y="1962164"/>
            <a:ext cx="4506917" cy="360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650960B-BEA0-54A0-8AF8-9194B53140FC}"/>
              </a:ext>
            </a:extLst>
          </p:cNvPr>
          <p:cNvSpPr txBox="1"/>
          <p:nvPr/>
        </p:nvSpPr>
        <p:spPr>
          <a:xfrm>
            <a:off x="1671637" y="5957563"/>
            <a:ext cx="57435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</a:t>
            </a:r>
          </a:p>
          <a:p>
            <a:r>
              <a:rPr kumimoji="1" lang="en-US" altLang="zh-TW" sz="1400" dirty="0"/>
              <a:t>https://</a:t>
            </a:r>
            <a:r>
              <a:rPr kumimoji="1" lang="en-US" altLang="zh-TW" sz="1400" dirty="0" err="1"/>
              <a:t>en.wikipedia.org</a:t>
            </a:r>
            <a:r>
              <a:rPr kumimoji="1" lang="en-US" altLang="zh-TW" sz="1400" dirty="0"/>
              <a:t>/wiki/</a:t>
            </a:r>
            <a:r>
              <a:rPr kumimoji="1" lang="en-US" altLang="zh-TW" sz="1400" dirty="0" err="1"/>
              <a:t>Maximum_and_minimum</a:t>
            </a:r>
            <a:endParaRPr kumimoji="1" lang="en-US" altLang="zh-TW" sz="1400" dirty="0"/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en.wikipedia.org</a:t>
            </a:r>
            <a:r>
              <a:rPr kumimoji="1" lang="en" altLang="zh-TW" sz="1400" dirty="0"/>
              <a:t>/wiki/</a:t>
            </a:r>
            <a:r>
              <a:rPr kumimoji="1" lang="en" altLang="zh-TW" sz="1400" dirty="0" err="1"/>
              <a:t>Saddle_point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89757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Recap [20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Stochastic Gradient Descent (SGD), Momentum [60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Training script in </a:t>
            </a:r>
            <a:r>
              <a:rPr kumimoji="1" lang="en-US" altLang="zh-TW" sz="2400" dirty="0" err="1"/>
              <a:t>PyTorch</a:t>
            </a:r>
            <a:r>
              <a:rPr kumimoji="1" lang="en-US" altLang="zh-TW" sz="2400" dirty="0"/>
              <a:t> [35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[30 min]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35DCA-AD23-0483-23A6-76AA1B5E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如何有效訓練深度學習模型？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C4522-D889-E6D5-61A5-99D5D8C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C8C5A-0B29-3309-726A-17AB931575B6}"/>
              </a:ext>
            </a:extLst>
          </p:cNvPr>
          <p:cNvSpPr txBox="1"/>
          <p:nvPr/>
        </p:nvSpPr>
        <p:spPr>
          <a:xfrm>
            <a:off x="653143" y="1715588"/>
            <a:ext cx="177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Optimizer: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12DC8-C115-9691-A037-B1A755AB049B}"/>
              </a:ext>
            </a:extLst>
          </p:cNvPr>
          <p:cNvSpPr txBox="1"/>
          <p:nvPr/>
        </p:nvSpPr>
        <p:spPr>
          <a:xfrm>
            <a:off x="1006610" y="2177253"/>
            <a:ext cx="10918370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對梯度動手腳</a:t>
            </a:r>
            <a:endParaRPr kumimoji="1" lang="en-US" altLang="zh-TW" sz="2400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strike="sngStrike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  <a:r>
              <a:rPr kumimoji="1" lang="zh-TW" altLang="en-US" sz="24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不常用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自動調整學習率</a:t>
            </a:r>
            <a:endParaRPr kumimoji="1" lang="en-US" altLang="zh-TW" sz="2400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194846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4BEDBA-6F62-B15B-FA0E-2EE7A8EC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FF87BE-47E0-512B-31D9-965D21565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A845D5-F26D-99A5-0CD1-16025400E9AC}"/>
                  </a:ext>
                </a:extLst>
              </p:cNvPr>
              <p:cNvSpPr txBox="1"/>
              <p:nvPr/>
            </p:nvSpPr>
            <p:spPr>
              <a:xfrm>
                <a:off x="3596215" y="3813346"/>
                <a:ext cx="349524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D6A845D5-F26D-99A5-0CD1-16025400E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5" y="3813346"/>
                <a:ext cx="3495249" cy="52322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5070E84B-CEB9-2362-4FC4-4D30500D151D}"/>
              </a:ext>
            </a:extLst>
          </p:cNvPr>
          <p:cNvSpPr txBox="1"/>
          <p:nvPr/>
        </p:nvSpPr>
        <p:spPr>
          <a:xfrm>
            <a:off x="777168" y="384412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8A0D61-D123-2C80-0F21-0AF9046DDA55}"/>
                  </a:ext>
                </a:extLst>
              </p:cNvPr>
              <p:cNvSpPr txBox="1"/>
              <p:nvPr/>
            </p:nvSpPr>
            <p:spPr>
              <a:xfrm>
                <a:off x="3596216" y="4817454"/>
                <a:ext cx="3731012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98A0D61-D123-2C80-0F21-0AF9046DD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6" y="4817454"/>
                <a:ext cx="3731012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10EA2556-4C28-6BDC-43AC-3FFE715144FB}"/>
              </a:ext>
            </a:extLst>
          </p:cNvPr>
          <p:cNvSpPr txBox="1"/>
          <p:nvPr/>
        </p:nvSpPr>
        <p:spPr>
          <a:xfrm>
            <a:off x="777168" y="4848231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Momentum: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5BCE83F-1F0F-E2F3-4C5E-F6018849EE16}"/>
                  </a:ext>
                </a:extLst>
              </p:cNvPr>
              <p:cNvSpPr txBox="1"/>
              <p:nvPr/>
            </p:nvSpPr>
            <p:spPr>
              <a:xfrm>
                <a:off x="3596215" y="589338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5BCE83F-1F0F-E2F3-4C5E-F6018849E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6215" y="5893380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D6A6BDC-FBD8-D8A9-BE62-9B32DE4BA883}"/>
              </a:ext>
            </a:extLst>
          </p:cNvPr>
          <p:cNvSpPr txBox="1"/>
          <p:nvPr/>
        </p:nvSpPr>
        <p:spPr>
          <a:xfrm>
            <a:off x="777168" y="1875469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將過去的梯度記錄下來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每次更新參數時，會考慮到上一個時間點的梯度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同方向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參數改變幅度大一點；不同方向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參數改變幅度小一點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0FD8B11-5D97-E573-5A19-A15B15D6FDAF}"/>
              </a:ext>
            </a:extLst>
          </p:cNvPr>
          <p:cNvSpPr txBox="1"/>
          <p:nvPr/>
        </p:nvSpPr>
        <p:spPr>
          <a:xfrm>
            <a:off x="7897819" y="4422005"/>
            <a:ext cx="3517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上一個時間點的梯度</a:t>
            </a:r>
          </a:p>
        </p:txBody>
      </p:sp>
      <p:cxnSp>
        <p:nvCxnSpPr>
          <p:cNvPr id="15" name="肘形接點 14">
            <a:extLst>
              <a:ext uri="{FF2B5EF4-FFF2-40B4-BE49-F238E27FC236}">
                <a16:creationId xmlns:a16="http://schemas.microsoft.com/office/drawing/2014/main" id="{3ED132AC-76D7-F73A-AB73-F165FB123AAE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5000231" y="4652838"/>
            <a:ext cx="2897589" cy="250288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A65BC0-5403-5C15-B88E-00A06312ECF3}"/>
              </a:ext>
            </a:extLst>
          </p:cNvPr>
          <p:cNvSpPr txBox="1"/>
          <p:nvPr/>
        </p:nvSpPr>
        <p:spPr>
          <a:xfrm>
            <a:off x="7897818" y="5186308"/>
            <a:ext cx="35170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term</a:t>
            </a:r>
          </a:p>
          <a:p>
            <a:pPr algn="ctr"/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超參數，常設為 </a:t>
            </a:r>
            <a:r>
              <a:rPr kumimoji="1" lang="en-US" altLang="zh-TW" sz="2400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0.9)</a:t>
            </a:r>
            <a:endParaRPr kumimoji="1" lang="zh-TW" altLang="en-US" sz="2400" dirty="0">
              <a:solidFill>
                <a:srgbClr val="00B05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505016EC-FF99-C3DD-5522-2333137642B9}"/>
              </a:ext>
            </a:extLst>
          </p:cNvPr>
          <p:cNvSpPr txBox="1"/>
          <p:nvPr/>
        </p:nvSpPr>
        <p:spPr>
          <a:xfrm>
            <a:off x="4358512" y="4817453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0BFA6638-B81E-96B0-0849-A5EE9915A701}"/>
              </a:ext>
            </a:extLst>
          </p:cNvPr>
          <p:cNvCxnSpPr>
            <a:cxnSpLocks/>
            <a:stCxn id="16" idx="1"/>
            <a:endCxn id="20" idx="2"/>
          </p:cNvCxnSpPr>
          <p:nvPr/>
        </p:nvCxnSpPr>
        <p:spPr>
          <a:xfrm rot="10800000">
            <a:off x="4611644" y="5366023"/>
            <a:ext cx="3286174" cy="235784"/>
          </a:xfrm>
          <a:prstGeom prst="bentConnector2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21530817-2EEE-67D1-72CA-F2629856428F}"/>
              </a:ext>
            </a:extLst>
          </p:cNvPr>
          <p:cNvSpPr txBox="1"/>
          <p:nvPr/>
        </p:nvSpPr>
        <p:spPr>
          <a:xfrm>
            <a:off x="5620039" y="992283"/>
            <a:ext cx="5951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pytorch.org</a:t>
            </a:r>
            <a:r>
              <a:rPr kumimoji="1" lang="en" altLang="zh-TW" sz="1600" dirty="0"/>
              <a:t>/docs/main/_modules/torch/</a:t>
            </a:r>
            <a:r>
              <a:rPr kumimoji="1" lang="en" altLang="zh-TW" sz="1600" dirty="0" err="1"/>
              <a:t>optim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sgd.html#SGD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075945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[Recap] </a:t>
            </a:r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sz="4000" dirty="0"/>
              <a:t>Gradient Descent</a:t>
            </a:r>
            <a:r>
              <a:rPr kumimoji="1" lang="zh-TW" altLang="en-US" sz="4000" dirty="0"/>
              <a:t> </a:t>
            </a:r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1271837" cy="1033416"/>
          </a:xfrm>
        </p:spPr>
        <p:txBody>
          <a:bodyPr/>
          <a:lstStyle/>
          <a:p>
            <a:r>
              <a:rPr kumimoji="1" lang="en-US" altLang="zh-TW" dirty="0"/>
              <a:t>Gradient Descent with Momentum (example)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圖片 5" descr="一張含有 行, 圖表, 繪圖 的圖片&#10;&#10;自動產生的描述">
            <a:extLst>
              <a:ext uri="{FF2B5EF4-FFF2-40B4-BE49-F238E27FC236}">
                <a16:creationId xmlns:a16="http://schemas.microsoft.com/office/drawing/2014/main" id="{EB49BF2B-CE5E-A92B-242B-F31C379FC4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46"/>
          <a:stretch/>
        </p:blipFill>
        <p:spPr>
          <a:xfrm>
            <a:off x="550680" y="1946854"/>
            <a:ext cx="6788604" cy="4108012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8850B009-22E5-2C90-8038-9EADA4AE4133}"/>
              </a:ext>
            </a:extLst>
          </p:cNvPr>
          <p:cNvSpPr/>
          <p:nvPr/>
        </p:nvSpPr>
        <p:spPr>
          <a:xfrm>
            <a:off x="2020390" y="3404653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CA42F9F9-479F-9BEC-2698-A532556038E2}"/>
              </a:ext>
            </a:extLst>
          </p:cNvPr>
          <p:cNvSpPr/>
          <p:nvPr/>
        </p:nvSpPr>
        <p:spPr>
          <a:xfrm>
            <a:off x="2756266" y="3747551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01F10906-2779-F660-1A7A-53C043F9EB3D}"/>
              </a:ext>
            </a:extLst>
          </p:cNvPr>
          <p:cNvSpPr/>
          <p:nvPr/>
        </p:nvSpPr>
        <p:spPr>
          <a:xfrm>
            <a:off x="3670666" y="3637605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7106B9B4-71B9-ED9F-8405-B94770068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632530"/>
                  </p:ext>
                </p:extLst>
              </p:nvPr>
            </p:nvGraphicFramePr>
            <p:xfrm>
              <a:off x="7536412" y="3545397"/>
              <a:ext cx="4016916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1806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1323998783"/>
                        </a:ext>
                      </a:extLst>
                    </a:gridCol>
                  </a:tblGrid>
                  <a:tr h="212915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3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21291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Past (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TW" alt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zh-TW" sz="16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16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TW" sz="1600" dirty="0"/>
                            <a:t>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274275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2">
                <a:extLst>
                  <a:ext uri="{FF2B5EF4-FFF2-40B4-BE49-F238E27FC236}">
                    <a16:creationId xmlns:a16="http://schemas.microsoft.com/office/drawing/2014/main" id="{7106B9B4-71B9-ED9F-8405-B947700683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07632530"/>
                  </p:ext>
                </p:extLst>
              </p:nvPr>
            </p:nvGraphicFramePr>
            <p:xfrm>
              <a:off x="7536412" y="3545397"/>
              <a:ext cx="4016916" cy="2499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61806">
                      <a:extLst>
                        <a:ext uri="{9D8B030D-6E8A-4147-A177-3AD203B41FA5}">
                          <a16:colId xmlns:a16="http://schemas.microsoft.com/office/drawing/2014/main" val="3309637177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2753514661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2079047045"/>
                        </a:ext>
                      </a:extLst>
                    </a:gridCol>
                    <a:gridCol w="918370">
                      <a:extLst>
                        <a:ext uri="{9D8B030D-6E8A-4147-A177-3AD203B41FA5}">
                          <a16:colId xmlns:a16="http://schemas.microsoft.com/office/drawing/2014/main" val="1323998783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Point 3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6995425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Gradient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-3.5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0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1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84042410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3"/>
                          <a:stretch>
                            <a:fillRect l="-1000" t="-211538" r="-220000" b="-47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-4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-2</a:t>
                          </a:r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29555898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(</a:t>
                          </a:r>
                          <a:r>
                            <a:rPr lang="en-US" altLang="zh-TW" sz="1600" dirty="0"/>
                            <a:t>GD)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0284956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改變量 </a:t>
                          </a:r>
                          <a:r>
                            <a:rPr lang="en-US" altLang="zh-TW" sz="1600" dirty="0"/>
                            <a:t>(Momentum)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42880619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altLang="zh-TW" sz="1600" dirty="0"/>
                            <a:t>x </a:t>
                          </a:r>
                          <a:r>
                            <a:rPr lang="zh-TW" altLang="en-US" sz="16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總改變量 </a:t>
                          </a:r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TW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380097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5F876131-2524-36C5-53AE-FD5E63E2CCD4}"/>
              </a:ext>
            </a:extLst>
          </p:cNvPr>
          <p:cNvSpPr txBox="1"/>
          <p:nvPr/>
        </p:nvSpPr>
        <p:spPr>
          <a:xfrm>
            <a:off x="1908410" y="2977926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1</a:t>
            </a:r>
            <a:endParaRPr lang="zh-TW" altLang="en-US" sz="1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2AD7638-39F4-3A86-9819-737F759501EE}"/>
              </a:ext>
            </a:extLst>
          </p:cNvPr>
          <p:cNvSpPr txBox="1"/>
          <p:nvPr/>
        </p:nvSpPr>
        <p:spPr>
          <a:xfrm>
            <a:off x="2404802" y="3347258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2</a:t>
            </a:r>
            <a:endParaRPr lang="zh-TW" altLang="en-US" sz="18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B66D581-68F4-8BA5-C8C4-E8857CA4B901}"/>
              </a:ext>
            </a:extLst>
          </p:cNvPr>
          <p:cNvSpPr txBox="1"/>
          <p:nvPr/>
        </p:nvSpPr>
        <p:spPr>
          <a:xfrm>
            <a:off x="3305995" y="3255213"/>
            <a:ext cx="949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800" dirty="0"/>
              <a:t>Point </a:t>
            </a:r>
            <a:r>
              <a:rPr lang="en-US" altLang="zh-TW" dirty="0"/>
              <a:t>3</a:t>
            </a:r>
            <a:endParaRPr lang="zh-TW" alt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6EBF364-C1B4-6F92-8B43-489FDA42B958}"/>
                  </a:ext>
                </a:extLst>
              </p:cNvPr>
              <p:cNvSpPr txBox="1"/>
              <p:nvPr/>
            </p:nvSpPr>
            <p:spPr>
              <a:xfrm>
                <a:off x="7864151" y="2193096"/>
                <a:ext cx="368917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D6EBF364-C1B4-6F92-8B43-489FDA42B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151" y="2193096"/>
                <a:ext cx="3689177" cy="523220"/>
              </a:xfrm>
              <a:prstGeom prst="rect">
                <a:avLst/>
              </a:prstGeom>
              <a:blipFill>
                <a:blip r:embed="rId4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67A9D1-623D-3C7E-F052-09DB884EAED5}"/>
                  </a:ext>
                </a:extLst>
              </p:cNvPr>
              <p:cNvSpPr txBox="1"/>
              <p:nvPr/>
            </p:nvSpPr>
            <p:spPr>
              <a:xfrm>
                <a:off x="7864151" y="2716316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A67A9D1-623D-3C7E-F052-09DB884EAE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4151" y="2716316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AA9741E8-7F0F-33D1-96E0-F9F5B5963ABD}"/>
              </a:ext>
            </a:extLst>
          </p:cNvPr>
          <p:cNvCxnSpPr>
            <a:cxnSpLocks/>
          </p:cNvCxnSpPr>
          <p:nvPr/>
        </p:nvCxnSpPr>
        <p:spPr>
          <a:xfrm>
            <a:off x="8875059" y="4817889"/>
            <a:ext cx="30736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0219C43F-5D2E-1F3B-F095-66095080CFF9}"/>
              </a:ext>
            </a:extLst>
          </p:cNvPr>
          <p:cNvCxnSpPr/>
          <p:nvPr/>
        </p:nvCxnSpPr>
        <p:spPr>
          <a:xfrm>
            <a:off x="8875059" y="5439015"/>
            <a:ext cx="3765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A72CF4A-0098-586F-61C2-50E3BB329EF5}"/>
              </a:ext>
            </a:extLst>
          </p:cNvPr>
          <p:cNvCxnSpPr>
            <a:cxnSpLocks/>
          </p:cNvCxnSpPr>
          <p:nvPr/>
        </p:nvCxnSpPr>
        <p:spPr>
          <a:xfrm>
            <a:off x="8875059" y="5891092"/>
            <a:ext cx="76071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2FC66B9A-F553-D6E9-367F-A78BDE795848}"/>
              </a:ext>
            </a:extLst>
          </p:cNvPr>
          <p:cNvCxnSpPr>
            <a:cxnSpLocks/>
          </p:cNvCxnSpPr>
          <p:nvPr/>
        </p:nvCxnSpPr>
        <p:spPr>
          <a:xfrm>
            <a:off x="9795862" y="5444137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AD85F523-DA78-5684-7FBB-787B9270BDE0}"/>
              </a:ext>
            </a:extLst>
          </p:cNvPr>
          <p:cNvCxnSpPr>
            <a:cxnSpLocks/>
          </p:cNvCxnSpPr>
          <p:nvPr/>
        </p:nvCxnSpPr>
        <p:spPr>
          <a:xfrm>
            <a:off x="9795862" y="5891092"/>
            <a:ext cx="2164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D7AEF616-034C-9891-F8EA-B2167688B3A8}"/>
              </a:ext>
            </a:extLst>
          </p:cNvPr>
          <p:cNvCxnSpPr>
            <a:cxnSpLocks/>
          </p:cNvCxnSpPr>
          <p:nvPr/>
        </p:nvCxnSpPr>
        <p:spPr>
          <a:xfrm flipH="1">
            <a:off x="10687210" y="4817889"/>
            <a:ext cx="14727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DC3787AF-33A2-9E07-4E3D-1A2FEA17AF16}"/>
              </a:ext>
            </a:extLst>
          </p:cNvPr>
          <p:cNvCxnSpPr>
            <a:cxnSpLocks/>
          </p:cNvCxnSpPr>
          <p:nvPr/>
        </p:nvCxnSpPr>
        <p:spPr>
          <a:xfrm>
            <a:off x="10687210" y="5439015"/>
            <a:ext cx="21643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F63A03CB-2EAE-E6C1-3484-201E8CA4D536}"/>
              </a:ext>
            </a:extLst>
          </p:cNvPr>
          <p:cNvCxnSpPr>
            <a:cxnSpLocks/>
          </p:cNvCxnSpPr>
          <p:nvPr/>
        </p:nvCxnSpPr>
        <p:spPr>
          <a:xfrm>
            <a:off x="10687210" y="5891092"/>
            <a:ext cx="14727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9216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圖片 2" descr="一張含有 行, 繪圖, 圖表 的圖片&#10;&#10;自動產生的描述">
            <a:extLst>
              <a:ext uri="{FF2B5EF4-FFF2-40B4-BE49-F238E27FC236}">
                <a16:creationId xmlns:a16="http://schemas.microsoft.com/office/drawing/2014/main" id="{928A4542-3114-3F84-E46A-4D5154318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17" y="2053026"/>
            <a:ext cx="6768765" cy="4258128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037F5404-E85A-9B62-A148-F21CB3B53029}"/>
              </a:ext>
            </a:extLst>
          </p:cNvPr>
          <p:cNvSpPr/>
          <p:nvPr/>
        </p:nvSpPr>
        <p:spPr>
          <a:xfrm>
            <a:off x="3526461" y="3319054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8C7835CC-FF80-8582-A071-AB11264783DD}"/>
              </a:ext>
            </a:extLst>
          </p:cNvPr>
          <p:cNvCxnSpPr>
            <a:cxnSpLocks/>
          </p:cNvCxnSpPr>
          <p:nvPr/>
        </p:nvCxnSpPr>
        <p:spPr>
          <a:xfrm>
            <a:off x="3679311" y="3538946"/>
            <a:ext cx="201126" cy="3722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393D1B3-83F7-C6D6-E246-221841DFB470}"/>
              </a:ext>
            </a:extLst>
          </p:cNvPr>
          <p:cNvCxnSpPr>
            <a:cxnSpLocks/>
          </p:cNvCxnSpPr>
          <p:nvPr/>
        </p:nvCxnSpPr>
        <p:spPr>
          <a:xfrm flipV="1">
            <a:off x="7110679" y="5413793"/>
            <a:ext cx="289879" cy="171209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EDC099D-7FD4-7422-3388-FE6403F12A6E}"/>
              </a:ext>
            </a:extLst>
          </p:cNvPr>
          <p:cNvSpPr txBox="1"/>
          <p:nvPr/>
        </p:nvSpPr>
        <p:spPr>
          <a:xfrm>
            <a:off x="3813395" y="2691485"/>
            <a:ext cx="198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  <a:ea typeface="Microsoft JhengHei" panose="020B0604030504040204" pitchFamily="34" charset="-120"/>
              </a:rPr>
              <a:t>gradient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ea typeface="Microsoft JhengHei" panose="020B0604030504040204" pitchFamily="34" charset="-120"/>
              </a:rPr>
              <a:t>跟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momentum</a:t>
            </a:r>
            <a:r>
              <a:rPr kumimoji="1" lang="zh-TW" altLang="en-US" dirty="0">
                <a:ea typeface="Microsoft JhengHei" panose="020B0604030504040204" pitchFamily="34" charset="-120"/>
              </a:rPr>
              <a:t>同方向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➡️ </a:t>
            </a:r>
            <a:r>
              <a:rPr kumimoji="1" lang="zh-TW" altLang="en-US" dirty="0">
                <a:ea typeface="Microsoft JhengHei" panose="020B0604030504040204" pitchFamily="34" charset="-120"/>
              </a:rPr>
              <a:t>更新多一點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63AAD94-DD3A-BF51-B2DB-362EFAC82A21}"/>
              </a:ext>
            </a:extLst>
          </p:cNvPr>
          <p:cNvSpPr txBox="1"/>
          <p:nvPr/>
        </p:nvSpPr>
        <p:spPr>
          <a:xfrm>
            <a:off x="6329085" y="3892410"/>
            <a:ext cx="198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00B050"/>
                </a:solidFill>
                <a:ea typeface="Microsoft JhengHei" panose="020B0604030504040204" pitchFamily="34" charset="-120"/>
              </a:rPr>
              <a:t>gradient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ea typeface="Microsoft JhengHei" panose="020B0604030504040204" pitchFamily="34" charset="-120"/>
              </a:rPr>
              <a:t>跟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momentum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反</a:t>
            </a:r>
            <a:r>
              <a:rPr kumimoji="1" lang="zh-TW" altLang="en-US" dirty="0">
                <a:ea typeface="Microsoft JhengHei" panose="020B0604030504040204" pitchFamily="34" charset="-120"/>
              </a:rPr>
              <a:t>方向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➡️ </a:t>
            </a:r>
            <a:r>
              <a:rPr kumimoji="1" lang="zh-TW" altLang="en-US" dirty="0">
                <a:ea typeface="Microsoft JhengHei" panose="020B0604030504040204" pitchFamily="34" charset="-120"/>
              </a:rPr>
              <a:t>更新少一點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39344576-82F5-2263-0458-C2F045E4AF10}"/>
              </a:ext>
            </a:extLst>
          </p:cNvPr>
          <p:cNvSpPr/>
          <p:nvPr/>
        </p:nvSpPr>
        <p:spPr>
          <a:xfrm>
            <a:off x="6898471" y="5515407"/>
            <a:ext cx="219892" cy="2198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4707087E-E04D-60C1-7AB6-E682EC745791}"/>
              </a:ext>
            </a:extLst>
          </p:cNvPr>
          <p:cNvCxnSpPr>
            <a:cxnSpLocks/>
          </p:cNvCxnSpPr>
          <p:nvPr/>
        </p:nvCxnSpPr>
        <p:spPr>
          <a:xfrm flipH="1">
            <a:off x="6686033" y="5697199"/>
            <a:ext cx="220122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776A5A4D-029D-86B2-F440-A0389044A927}"/>
              </a:ext>
            </a:extLst>
          </p:cNvPr>
          <p:cNvCxnSpPr>
            <a:cxnSpLocks/>
          </p:cNvCxnSpPr>
          <p:nvPr/>
        </p:nvCxnSpPr>
        <p:spPr>
          <a:xfrm>
            <a:off x="3712832" y="3520183"/>
            <a:ext cx="201126" cy="372227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88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/>
      <p:bldP spid="15" grpId="0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840384-6529-2997-7BC7-FB5AD780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of 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486D58-9FB0-9BA0-FB29-39F0093A3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30D7A4F-BB9E-78A6-8363-26FA3D497631}"/>
              </a:ext>
            </a:extLst>
          </p:cNvPr>
          <p:cNvSpPr txBox="1"/>
          <p:nvPr/>
        </p:nvSpPr>
        <p:spPr>
          <a:xfrm>
            <a:off x="777168" y="1875469"/>
            <a:ext cx="10918370" cy="279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標準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可能因為梯度的隨機變化而大幅震盪，而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可以緩衝這種震盪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的功能：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加速收斂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逃離鞍點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(Saddle point)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C0610A-4C7E-2E21-6D10-9CF2B500001B}"/>
              </a:ext>
            </a:extLst>
          </p:cNvPr>
          <p:cNvSpPr txBox="1"/>
          <p:nvPr/>
        </p:nvSpPr>
        <p:spPr>
          <a:xfrm>
            <a:off x="777168" y="4866671"/>
            <a:ext cx="4869488" cy="5784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只是理論，不一定能夠做到！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53280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1D0E8-EEC3-5530-0142-F6F61D941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Nesterov</a:t>
            </a:r>
            <a:r>
              <a:rPr kumimoji="1" lang="en-US" altLang="zh-TW" dirty="0"/>
              <a:t> Momentum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510CE78-E771-F65A-7ECB-7A5085434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2D0205-A9FC-BFA9-A976-DDEFA8D169A3}"/>
              </a:ext>
            </a:extLst>
          </p:cNvPr>
          <p:cNvSpPr txBox="1"/>
          <p:nvPr/>
        </p:nvSpPr>
        <p:spPr>
          <a:xfrm>
            <a:off x="777168" y="1645096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的問題：有可能參數被更新過度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中，過去的梯度也會被記錄下來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先假裝更新參數算出梯度，再回頭修正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F0391-45F4-9D57-C157-1F73D60E8E59}"/>
                  </a:ext>
                </a:extLst>
              </p:cNvPr>
              <p:cNvSpPr txBox="1"/>
              <p:nvPr/>
            </p:nvSpPr>
            <p:spPr>
              <a:xfrm>
                <a:off x="3396343" y="4911730"/>
                <a:ext cx="51903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γ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D3DF0391-45F4-9D57-C157-1F73D60E8E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343" y="4911730"/>
                <a:ext cx="5190308" cy="523220"/>
              </a:xfrm>
              <a:prstGeom prst="rect">
                <a:avLst/>
              </a:prstGeom>
              <a:blipFill>
                <a:blip r:embed="rId2"/>
                <a:stretch>
                  <a:fillRect b="-1627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DEFD50-B5CA-DA49-46CA-3FFD49CD96A6}"/>
                  </a:ext>
                </a:extLst>
              </p:cNvPr>
              <p:cNvSpPr txBox="1"/>
              <p:nvPr/>
            </p:nvSpPr>
            <p:spPr>
              <a:xfrm>
                <a:off x="3491713" y="559729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6DEFD50-B5CA-DA49-46CA-3FFD49CD9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5597290"/>
                <a:ext cx="2499784" cy="523220"/>
              </a:xfrm>
              <a:prstGeom prst="rect">
                <a:avLst/>
              </a:prstGeom>
              <a:blipFill>
                <a:blip r:embed="rId3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45755C2-E27A-F8B1-AF80-52E289EEFDBD}"/>
                  </a:ext>
                </a:extLst>
              </p:cNvPr>
              <p:cNvSpPr txBox="1"/>
              <p:nvPr/>
            </p:nvSpPr>
            <p:spPr>
              <a:xfrm>
                <a:off x="3491713" y="3493924"/>
                <a:ext cx="367265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γ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645755C2-E27A-F8B1-AF80-52E289EEF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3493924"/>
                <a:ext cx="3672658" cy="523220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436E1FE5-63AB-225E-FC2C-238FAEE7AD45}"/>
              </a:ext>
            </a:extLst>
          </p:cNvPr>
          <p:cNvSpPr txBox="1"/>
          <p:nvPr/>
        </p:nvSpPr>
        <p:spPr>
          <a:xfrm>
            <a:off x="672666" y="3524701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Momentum: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2384C1A-44A2-1260-4907-A672FF1259C3}"/>
              </a:ext>
            </a:extLst>
          </p:cNvPr>
          <p:cNvSpPr txBox="1"/>
          <p:nvPr/>
        </p:nvSpPr>
        <p:spPr>
          <a:xfrm>
            <a:off x="4254010" y="3493923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6404FC5-32FC-0C64-8132-F9CAA9F6A515}"/>
              </a:ext>
            </a:extLst>
          </p:cNvPr>
          <p:cNvSpPr txBox="1"/>
          <p:nvPr/>
        </p:nvSpPr>
        <p:spPr>
          <a:xfrm>
            <a:off x="653143" y="497328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Nesterov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92125-583F-78AD-680B-B4409BE7BB5B}"/>
                  </a:ext>
                </a:extLst>
              </p:cNvPr>
              <p:cNvSpPr txBox="1"/>
              <p:nvPr/>
            </p:nvSpPr>
            <p:spPr>
              <a:xfrm>
                <a:off x="3491713" y="4143050"/>
                <a:ext cx="249978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2192125-583F-78AD-680B-B4409BE7B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13" y="4143050"/>
                <a:ext cx="2499784" cy="523220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A0E4D079-8188-0DCE-7200-CFF5F6558459}"/>
              </a:ext>
            </a:extLst>
          </p:cNvPr>
          <p:cNvCxnSpPr/>
          <p:nvPr/>
        </p:nvCxnSpPr>
        <p:spPr>
          <a:xfrm>
            <a:off x="6236353" y="3982308"/>
            <a:ext cx="7740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37BE66AD-9FD0-F972-07C4-92B351FC18C3}"/>
              </a:ext>
            </a:extLst>
          </p:cNvPr>
          <p:cNvCxnSpPr>
            <a:cxnSpLocks/>
          </p:cNvCxnSpPr>
          <p:nvPr/>
        </p:nvCxnSpPr>
        <p:spPr>
          <a:xfrm>
            <a:off x="6554216" y="5415671"/>
            <a:ext cx="173634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52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C35DCA-AD23-0483-23A6-76AA1B5E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如何有效訓練深度學習模型？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6C4522-D889-E6D5-61A5-99D5D8C75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9FC8C5A-0B29-3309-726A-17AB931575B6}"/>
              </a:ext>
            </a:extLst>
          </p:cNvPr>
          <p:cNvSpPr txBox="1"/>
          <p:nvPr/>
        </p:nvSpPr>
        <p:spPr>
          <a:xfrm>
            <a:off x="653143" y="1715588"/>
            <a:ext cx="177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/>
              <a:t>Optimizer: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FA12DC8-C115-9691-A037-B1A755AB049B}"/>
              </a:ext>
            </a:extLst>
          </p:cNvPr>
          <p:cNvSpPr txBox="1"/>
          <p:nvPr/>
        </p:nvSpPr>
        <p:spPr>
          <a:xfrm>
            <a:off x="1006610" y="2177253"/>
            <a:ext cx="10918370" cy="3902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對梯度動手腳</a:t>
            </a:r>
            <a:endParaRPr kumimoji="1" lang="en-US" altLang="zh-TW" sz="2400" dirty="0">
              <a:solidFill>
                <a:schemeClr val="bg1">
                  <a:lumMod val="50000"/>
                </a:schemeClr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Nesterov</a:t>
            </a:r>
            <a:r>
              <a:rPr kumimoji="1" lang="en-US" altLang="zh-TW" sz="2400" dirty="0">
                <a:solidFill>
                  <a:schemeClr val="bg1">
                    <a:lumMod val="50000"/>
                  </a:schemeClr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Momentum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自動調整學習率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Adagrad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399151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7D7EE1-0E95-C78D-61B3-674DFFD1E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 err="1"/>
              <a:t>Adagrad</a:t>
            </a:r>
            <a:r>
              <a:rPr kumimoji="1" lang="en" altLang="zh-TW" dirty="0"/>
              <a:t> (Adaptative Gradient)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2A55D5-A5AF-F2E7-BFDA-C86CF0B9E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70C7A0-E4BE-DDB1-7435-CD27CC4D9DB0}"/>
                  </a:ext>
                </a:extLst>
              </p:cNvPr>
              <p:cNvSpPr txBox="1"/>
              <p:nvPr/>
            </p:nvSpPr>
            <p:spPr>
              <a:xfrm>
                <a:off x="3472189" y="3231759"/>
                <a:ext cx="360734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B70C7A0-E4BE-DDB1-7435-CD27CC4D9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9" y="3231759"/>
                <a:ext cx="3607341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12CD65B8-93E5-B6BC-21C5-12796BB4FCA6}"/>
              </a:ext>
            </a:extLst>
          </p:cNvPr>
          <p:cNvSpPr txBox="1"/>
          <p:nvPr/>
        </p:nvSpPr>
        <p:spPr>
          <a:xfrm>
            <a:off x="653142" y="3262536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C4F9CCB-5BA1-DC0F-FF57-B8103739DEBC}"/>
              </a:ext>
            </a:extLst>
          </p:cNvPr>
          <p:cNvSpPr txBox="1"/>
          <p:nvPr/>
        </p:nvSpPr>
        <p:spPr>
          <a:xfrm>
            <a:off x="653142" y="420227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Adagrad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2FB3175-3D54-CA35-FA89-159B0D729F54}"/>
              </a:ext>
            </a:extLst>
          </p:cNvPr>
          <p:cNvSpPr txBox="1"/>
          <p:nvPr/>
        </p:nvSpPr>
        <p:spPr>
          <a:xfrm>
            <a:off x="4234486" y="4171497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805383-C136-5E96-9C97-5CECF749E8A1}"/>
                  </a:ext>
                </a:extLst>
              </p:cNvPr>
              <p:cNvSpPr txBox="1"/>
              <p:nvPr/>
            </p:nvSpPr>
            <p:spPr>
              <a:xfrm>
                <a:off x="3472189" y="4202275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8805383-C136-5E96-9C97-5CECF749E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9" y="4202275"/>
                <a:ext cx="3079440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49530B4-7621-BA7E-8C9C-B2276E83C0EB}"/>
                  </a:ext>
                </a:extLst>
              </p:cNvPr>
              <p:cNvSpPr txBox="1"/>
              <p:nvPr/>
            </p:nvSpPr>
            <p:spPr>
              <a:xfrm>
                <a:off x="3472189" y="4970122"/>
                <a:ext cx="4493460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49530B4-7621-BA7E-8C9C-B2276E83C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89" y="4970122"/>
                <a:ext cx="4493460" cy="929229"/>
              </a:xfrm>
              <a:prstGeom prst="rect">
                <a:avLst/>
              </a:prstGeom>
              <a:blipFill>
                <a:blip r:embed="rId5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D8F561-D197-5D24-2AF3-20855539A73E}"/>
                  </a:ext>
                </a:extLst>
              </p:cNvPr>
              <p:cNvSpPr txBox="1"/>
              <p:nvPr/>
            </p:nvSpPr>
            <p:spPr>
              <a:xfrm>
                <a:off x="3422059" y="6279838"/>
                <a:ext cx="43982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是一個很小的數字，讓分母不要為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2D8F561-D197-5D24-2AF3-20855539A7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2059" y="6279838"/>
                <a:ext cx="4398254" cy="369332"/>
              </a:xfrm>
              <a:prstGeom prst="rect">
                <a:avLst/>
              </a:prstGeom>
              <a:blipFill>
                <a:blip r:embed="rId6"/>
                <a:stretch>
                  <a:fillRect l="-865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C5B028-C092-BAAC-4816-B043D00B1059}"/>
                  </a:ext>
                </a:extLst>
              </p:cNvPr>
              <p:cNvSpPr txBox="1"/>
              <p:nvPr/>
            </p:nvSpPr>
            <p:spPr>
              <a:xfrm>
                <a:off x="653142" y="1770704"/>
                <a:ext cx="7541623" cy="1140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 err="1">
                    <a:ea typeface="Microsoft JhengHei" panose="020B0604030504040204" pitchFamily="34" charset="-120"/>
                  </a:rPr>
                  <a:t>Adagrad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可以根據歷史梯度總和自動調整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learning rate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但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en-US" altLang="zh-TW" sz="2400" dirty="0" err="1">
                    <a:ea typeface="Microsoft JhengHei" panose="020B0604030504040204" pitchFamily="34" charset="-120"/>
                  </a:rPr>
                  <a:t>Adagrad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需要一個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來記錄歷史梯度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平方和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6DC5B028-C092-BAAC-4816-B043D00B1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70704"/>
                <a:ext cx="7541623" cy="1140825"/>
              </a:xfrm>
              <a:prstGeom prst="rect">
                <a:avLst/>
              </a:prstGeom>
              <a:blipFill>
                <a:blip r:embed="rId7"/>
                <a:stretch>
                  <a:fillRect l="-1008" r="-336" b="-12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A5AB0CA-0859-2DE0-4010-C12D0B4A60A5}"/>
                  </a:ext>
                </a:extLst>
              </p:cNvPr>
              <p:cNvSpPr txBox="1"/>
              <p:nvPr/>
            </p:nvSpPr>
            <p:spPr>
              <a:xfrm>
                <a:off x="8464476" y="4236787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6A5AB0CA-0859-2DE0-4010-C12D0B4A6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476" y="4236787"/>
                <a:ext cx="2612572" cy="461665"/>
              </a:xfrm>
              <a:prstGeom prst="rect">
                <a:avLst/>
              </a:prstGeom>
              <a:blipFill>
                <a:blip r:embed="rId8"/>
                <a:stretch>
                  <a:fillRect l="-3382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8984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E5153E-2B2F-C776-4168-4C82B45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 </a:t>
            </a:r>
            <a:r>
              <a:rPr kumimoji="1" lang="en" altLang="zh-TW" dirty="0" err="1">
                <a:ea typeface="Microsoft JhengHei" panose="020B0604030504040204" pitchFamily="34" charset="-120"/>
                <a:cs typeface="Calibri" panose="020F0502020204030204" pitchFamily="34" charset="0"/>
              </a:rPr>
              <a:t>Adagrad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 的觀察與思考</a:t>
            </a:r>
            <a:endParaRPr kumimoji="1" lang="zh-TW" altLang="en-US" dirty="0"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E0166F-0BBB-4AF3-E167-E7E7C392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E363415-BF91-3388-15DC-4143111CD4F5}"/>
              </a:ext>
            </a:extLst>
          </p:cNvPr>
          <p:cNvSpPr txBox="1"/>
          <p:nvPr/>
        </p:nvSpPr>
        <p:spPr>
          <a:xfrm>
            <a:off x="653143" y="199640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Adagrad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85E39A-67EA-12EC-EAEF-6AA40A3EF2E5}"/>
                  </a:ext>
                </a:extLst>
              </p:cNvPr>
              <p:cNvSpPr txBox="1"/>
              <p:nvPr/>
            </p:nvSpPr>
            <p:spPr>
              <a:xfrm>
                <a:off x="3472190" y="2764250"/>
                <a:ext cx="4493460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4C85E39A-67EA-12EC-EAEF-6AA40A3EF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90" y="2764250"/>
                <a:ext cx="4493460" cy="929229"/>
              </a:xfrm>
              <a:prstGeom prst="rect">
                <a:avLst/>
              </a:prstGeom>
              <a:blipFill>
                <a:blip r:embed="rId2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F8FBC5-5363-3EDC-D973-45AE1DE54999}"/>
                  </a:ext>
                </a:extLst>
              </p:cNvPr>
              <p:cNvSpPr txBox="1"/>
              <p:nvPr/>
            </p:nvSpPr>
            <p:spPr>
              <a:xfrm>
                <a:off x="8464477" y="2030915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1F8FBC5-5363-3EDC-D973-45AE1DE549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4477" y="2030915"/>
                <a:ext cx="2612572" cy="461665"/>
              </a:xfrm>
              <a:prstGeom prst="rect">
                <a:avLst/>
              </a:prstGeom>
              <a:blipFill>
                <a:blip r:embed="rId3"/>
                <a:stretch>
                  <a:fillRect l="-3382" t="-7895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D414679D-DEC4-7FBE-B8B0-16CEF27664E6}"/>
              </a:ext>
            </a:extLst>
          </p:cNvPr>
          <p:cNvSpPr txBox="1"/>
          <p:nvPr/>
        </p:nvSpPr>
        <p:spPr>
          <a:xfrm>
            <a:off x="653143" y="4478095"/>
            <a:ext cx="7541623" cy="1143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Learning rate </a:t>
            </a:r>
            <a:r>
              <a:rPr lang="zh-TW" altLang="en-US" sz="2400" dirty="0">
                <a:ea typeface="Microsoft JhengHei" panose="020B0604030504040204" pitchFamily="34" charset="-120"/>
              </a:rPr>
              <a:t>或許會下降太快 </a:t>
            </a:r>
            <a:r>
              <a:rPr lang="en-US" altLang="zh-TW" sz="2400" dirty="0">
                <a:ea typeface="Microsoft JhengHei" panose="020B0604030504040204" pitchFamily="34" charset="-120"/>
              </a:rPr>
              <a:t>(</a:t>
            </a:r>
            <a:r>
              <a:rPr lang="zh-TW" altLang="en-US" sz="2400" dirty="0">
                <a:ea typeface="Microsoft JhengHei" panose="020B0604030504040204" pitchFamily="34" charset="-120"/>
              </a:rPr>
              <a:t>平方和導致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不適用於許多深度學習模型 </a:t>
            </a:r>
            <a:r>
              <a:rPr lang="en-US" altLang="zh-TW" sz="2400" dirty="0">
                <a:ea typeface="Microsoft JhengHei" panose="020B0604030504040204" pitchFamily="34" charset="-120"/>
              </a:rPr>
              <a:t>(</a:t>
            </a:r>
            <a:r>
              <a:rPr lang="zh-TW" altLang="en-US" sz="2400" dirty="0">
                <a:ea typeface="Microsoft JhengHei" panose="020B0604030504040204" pitchFamily="34" charset="-120"/>
              </a:rPr>
              <a:t>實驗角度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9CA20D38-E783-6EE2-7C54-7831B7444F37}"/>
              </a:ext>
            </a:extLst>
          </p:cNvPr>
          <p:cNvCxnSpPr/>
          <p:nvPr/>
        </p:nvCxnSpPr>
        <p:spPr>
          <a:xfrm>
            <a:off x="5812147" y="3674884"/>
            <a:ext cx="7740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AF06346-9896-B8C1-7C0A-199F0A2DBE2B}"/>
                  </a:ext>
                </a:extLst>
              </p:cNvPr>
              <p:cNvSpPr txBox="1"/>
              <p:nvPr/>
            </p:nvSpPr>
            <p:spPr>
              <a:xfrm>
                <a:off x="3472190" y="1961039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AF06346-9896-B8C1-7C0A-199F0A2DB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2190" y="1961039"/>
                <a:ext cx="3079440" cy="523220"/>
              </a:xfrm>
              <a:prstGeom prst="rect">
                <a:avLst/>
              </a:prstGeom>
              <a:blipFill>
                <a:blip r:embed="rId4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563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8D7B80-FE9A-0154-BBA4-BE416EAA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Convergence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A523D3-7F93-C9C8-B6B7-AB531CC9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6095CB-1F78-B752-4ACD-1E7AC4BDDA10}"/>
              </a:ext>
            </a:extLst>
          </p:cNvPr>
          <p:cNvSpPr txBox="1"/>
          <p:nvPr/>
        </p:nvSpPr>
        <p:spPr>
          <a:xfrm>
            <a:off x="653143" y="1947095"/>
            <a:ext cx="5442857" cy="3267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Convergence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收斂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是指在模型訓練過程中，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的變化逐漸趨於穩定，可能已經到達最佳解，表示模型的學習進度減緩</a:t>
            </a:r>
            <a:endParaRPr kumimoji="1"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收斂表示模型可能已達到某個局部或全局最小值，但不一定代表它找到了最佳解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因為有可能只是局部最小值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，也不保證模型此時具備良好的泛化能力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val_loss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也同樣很低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pic>
        <p:nvPicPr>
          <p:cNvPr id="5" name="圖片 4" descr="一張含有 文字, 螢幕擷取畫面, 圖表, 繪圖 的圖片&#10;&#10;自動產生的描述">
            <a:extLst>
              <a:ext uri="{FF2B5EF4-FFF2-40B4-BE49-F238E27FC236}">
                <a16:creationId xmlns:a16="http://schemas.microsoft.com/office/drawing/2014/main" id="{7B714DA8-FE62-913B-A19A-5A4E718BD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419" y="1825175"/>
            <a:ext cx="5232196" cy="3924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0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0717F9-3266-2770-87A3-408D6BDEA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RMSProp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0E4587C-1210-C498-5147-242C6BECE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FC78280-A852-82B2-BB9E-5A2A6C37B7AA}"/>
                  </a:ext>
                </a:extLst>
              </p:cNvPr>
              <p:cNvSpPr txBox="1"/>
              <p:nvPr/>
            </p:nvSpPr>
            <p:spPr>
              <a:xfrm>
                <a:off x="636815" y="1634131"/>
                <a:ext cx="10918370" cy="11324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RMSProp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是 </a:t>
                </a:r>
                <a:r>
                  <a:rPr kumimoji="1" lang="en-US" altLang="zh-TW" sz="2400" dirty="0" err="1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Adagrad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的改版，為了避免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很快就變很大，使得學習率很快就變得很低，此時神經網路會很難更新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3FC78280-A852-82B2-BB9E-5A2A6C37B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1634131"/>
                <a:ext cx="10918370" cy="1132490"/>
              </a:xfrm>
              <a:prstGeom prst="rect">
                <a:avLst/>
              </a:prstGeom>
              <a:blipFill>
                <a:blip r:embed="rId3"/>
                <a:stretch>
                  <a:fillRect l="-696" b="-1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5">
            <a:extLst>
              <a:ext uri="{FF2B5EF4-FFF2-40B4-BE49-F238E27FC236}">
                <a16:creationId xmlns:a16="http://schemas.microsoft.com/office/drawing/2014/main" id="{331AD7E2-85CB-BAAF-13AD-0BC4F2A1BD9E}"/>
              </a:ext>
            </a:extLst>
          </p:cNvPr>
          <p:cNvSpPr txBox="1"/>
          <p:nvPr/>
        </p:nvSpPr>
        <p:spPr>
          <a:xfrm>
            <a:off x="653143" y="2969405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Adagrad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BFE7FF-D905-E939-1346-12C7ED2B7181}"/>
              </a:ext>
            </a:extLst>
          </p:cNvPr>
          <p:cNvSpPr txBox="1"/>
          <p:nvPr/>
        </p:nvSpPr>
        <p:spPr>
          <a:xfrm>
            <a:off x="3763146" y="2938627"/>
            <a:ext cx="506263" cy="548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EAA12C-E879-6517-5A2C-30F607CBA14B}"/>
                  </a:ext>
                </a:extLst>
              </p:cNvPr>
              <p:cNvSpPr txBox="1"/>
              <p:nvPr/>
            </p:nvSpPr>
            <p:spPr>
              <a:xfrm>
                <a:off x="3000848" y="3737252"/>
                <a:ext cx="4493459" cy="9292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CEAA12C-E879-6517-5A2C-30F607CBA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8" y="3737252"/>
                <a:ext cx="4493459" cy="929229"/>
              </a:xfrm>
              <a:prstGeom prst="rect">
                <a:avLst/>
              </a:prstGeom>
              <a:blipFill>
                <a:blip r:embed="rId4"/>
                <a:stretch>
                  <a:fillRect b="-13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F6B8EED-987C-412A-7CD6-95FA852BFCE7}"/>
                  </a:ext>
                </a:extLst>
              </p:cNvPr>
              <p:cNvSpPr txBox="1"/>
              <p:nvPr/>
            </p:nvSpPr>
            <p:spPr>
              <a:xfrm>
                <a:off x="7540487" y="4978938"/>
                <a:ext cx="431214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180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是一個很小的數字，讓分母不要為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TW" altLang="en-US" dirty="0">
                    <a:ea typeface="Microsoft JhengHei" panose="020B0604030504040204" pitchFamily="34" charset="-120"/>
                  </a:rPr>
                  <a:t> 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decay rate (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常設為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0.9)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F6B8EED-987C-412A-7CD6-95FA852BF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487" y="4978938"/>
                <a:ext cx="4312148" cy="646331"/>
              </a:xfrm>
              <a:prstGeom prst="rect">
                <a:avLst/>
              </a:prstGeom>
              <a:blipFill>
                <a:blip r:embed="rId5"/>
                <a:stretch>
                  <a:fillRect l="-880" t="-5769" b="-13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73739B-BC0A-974B-43DC-823F9F2D2177}"/>
              </a:ext>
            </a:extLst>
          </p:cNvPr>
          <p:cNvSpPr txBox="1"/>
          <p:nvPr/>
        </p:nvSpPr>
        <p:spPr>
          <a:xfrm>
            <a:off x="653143" y="4874294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RMSProp</a:t>
            </a:r>
            <a:r>
              <a:rPr kumimoji="1" lang="en-US" altLang="zh-TW" sz="2400" dirty="0"/>
              <a:t>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56FB644-0A09-90BC-4F9F-950F515A5013}"/>
                  </a:ext>
                </a:extLst>
              </p:cNvPr>
              <p:cNvSpPr txBox="1"/>
              <p:nvPr/>
            </p:nvSpPr>
            <p:spPr>
              <a:xfrm>
                <a:off x="2963123" y="4843516"/>
                <a:ext cx="431214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TW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E56FB644-0A09-90BC-4F9F-950F515A5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123" y="4843516"/>
                <a:ext cx="4312148" cy="523220"/>
              </a:xfrm>
              <a:prstGeom prst="rect">
                <a:avLst/>
              </a:prstGeom>
              <a:blipFill>
                <a:blip r:embed="rId6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BA1FD3B-860C-082D-6325-57591F162F94}"/>
                  </a:ext>
                </a:extLst>
              </p:cNvPr>
              <p:cNvSpPr txBox="1"/>
              <p:nvPr/>
            </p:nvSpPr>
            <p:spPr>
              <a:xfrm>
                <a:off x="3000849" y="5562366"/>
                <a:ext cx="4493458" cy="1010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η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TW" altLang="zh-TW" sz="28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l-GR" altLang="zh-TW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altLang="zh-TW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TW" altLang="en-US" sz="28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FBA1FD3B-860C-082D-6325-57591F162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9" y="5562366"/>
                <a:ext cx="4493458" cy="10109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150A8B0-E837-2363-9C5B-8B8A955EF520}"/>
                  </a:ext>
                </a:extLst>
              </p:cNvPr>
              <p:cNvSpPr txBox="1"/>
              <p:nvPr/>
            </p:nvSpPr>
            <p:spPr>
              <a:xfrm>
                <a:off x="8756708" y="3000182"/>
                <a:ext cx="261257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i="1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0150A8B0-E837-2363-9C5B-8B8A955EF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6708" y="3000182"/>
                <a:ext cx="2612572" cy="461665"/>
              </a:xfrm>
              <a:prstGeom prst="rect">
                <a:avLst/>
              </a:prstGeom>
              <a:blipFill>
                <a:blip r:embed="rId8"/>
                <a:stretch>
                  <a:fillRect l="-3382" t="-10811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E0AF3CC-679C-24D5-70E4-322EDFE7ACE5}"/>
                  </a:ext>
                </a:extLst>
              </p:cNvPr>
              <p:cNvSpPr txBox="1"/>
              <p:nvPr/>
            </p:nvSpPr>
            <p:spPr>
              <a:xfrm>
                <a:off x="3000848" y="2951302"/>
                <a:ext cx="30794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zh-TW" altLang="en-US" sz="2800" i="1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E0AF3CC-679C-24D5-70E4-322EDFE7A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848" y="2951302"/>
                <a:ext cx="3079440" cy="523220"/>
              </a:xfrm>
              <a:prstGeom prst="rect">
                <a:avLst/>
              </a:prstGeom>
              <a:blipFill>
                <a:blip r:embed="rId9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586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B31BEB-AA35-99AB-AD32-A4612C46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68A8EA-FC84-EE22-BC36-DB7FCE4B5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8416527-037B-6EE2-66D8-3CC64DBAE34B}"/>
              </a:ext>
            </a:extLst>
          </p:cNvPr>
          <p:cNvSpPr txBox="1"/>
          <p:nvPr/>
        </p:nvSpPr>
        <p:spPr>
          <a:xfrm>
            <a:off x="636815" y="1634131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Adam: adaptive moment estimation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結合了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kumimoji="1" lang="en-US" altLang="zh-TW" sz="2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RMSProp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的概念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1E40E4-52D9-EC9D-8E28-4F97B88F70BA}"/>
              </a:ext>
            </a:extLst>
          </p:cNvPr>
          <p:cNvSpPr txBox="1"/>
          <p:nvPr/>
        </p:nvSpPr>
        <p:spPr>
          <a:xfrm>
            <a:off x="2860585" y="6092394"/>
            <a:ext cx="6503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 err="1"/>
              <a:t>Kingma</a:t>
            </a:r>
            <a:r>
              <a:rPr lang="en" altLang="zh-TW" dirty="0"/>
              <a:t>, </a:t>
            </a:r>
            <a:r>
              <a:rPr lang="en" altLang="zh-TW" dirty="0" err="1"/>
              <a:t>Diederik</a:t>
            </a:r>
            <a:r>
              <a:rPr lang="en" altLang="zh-TW" dirty="0"/>
              <a:t> P., and Jimmy Ba. "Adam: A method for stochastic optimization." ICLR</a:t>
            </a:r>
            <a:r>
              <a:rPr lang="en" altLang="zh-TW" i="1" dirty="0"/>
              <a:t> </a:t>
            </a:r>
            <a:r>
              <a:rPr lang="en" altLang="zh-TW" dirty="0"/>
              <a:t>2015. 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arxiv.org</a:t>
            </a:r>
            <a:r>
              <a:rPr kumimoji="1" lang="en" altLang="zh-TW" dirty="0"/>
              <a:t>/abs/1412.6980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041355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3ED1DB-CC02-E17E-7495-7A3DA3C95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02EA67-8708-3360-B025-7C2AEA43F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FF9A021-E052-17D1-B752-7344064BA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26433"/>
            <a:ext cx="7772400" cy="486454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C47B8B5-0BA7-A571-B52C-B86FA0959BE0}"/>
              </a:ext>
            </a:extLst>
          </p:cNvPr>
          <p:cNvSpPr txBox="1"/>
          <p:nvPr/>
        </p:nvSpPr>
        <p:spPr>
          <a:xfrm>
            <a:off x="5617029" y="3573780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2351C67-7210-F3A2-D025-55117520F337}"/>
              </a:ext>
            </a:extLst>
          </p:cNvPr>
          <p:cNvSpPr txBox="1"/>
          <p:nvPr/>
        </p:nvSpPr>
        <p:spPr>
          <a:xfrm>
            <a:off x="5617029" y="3799131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chemeClr val="accent6"/>
                </a:solidFill>
              </a:rPr>
              <a:t>RMSProp</a:t>
            </a:r>
            <a:endParaRPr lang="zh-TW" altLang="en-US" dirty="0">
              <a:solidFill>
                <a:schemeClr val="accent6"/>
              </a:solidFill>
            </a:endParaRP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8EE9FE2C-7397-4871-7C49-E5FA2F89F916}"/>
              </a:ext>
            </a:extLst>
          </p:cNvPr>
          <p:cNvCxnSpPr/>
          <p:nvPr/>
        </p:nvCxnSpPr>
        <p:spPr>
          <a:xfrm>
            <a:off x="3065418" y="4067413"/>
            <a:ext cx="231648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E433C28-86F2-B072-015A-C3ED38813893}"/>
              </a:ext>
            </a:extLst>
          </p:cNvPr>
          <p:cNvCxnSpPr/>
          <p:nvPr/>
        </p:nvCxnSpPr>
        <p:spPr>
          <a:xfrm>
            <a:off x="3122021" y="3841792"/>
            <a:ext cx="2316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6E266E4D-DD1C-AABB-6D33-8F631AFEE5EC}"/>
              </a:ext>
            </a:extLst>
          </p:cNvPr>
          <p:cNvCxnSpPr>
            <a:cxnSpLocks/>
          </p:cNvCxnSpPr>
          <p:nvPr/>
        </p:nvCxnSpPr>
        <p:spPr>
          <a:xfrm>
            <a:off x="4288970" y="6031196"/>
            <a:ext cx="770710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94A8B5B-F457-060F-C9D9-CCECE1CDB373}"/>
              </a:ext>
            </a:extLst>
          </p:cNvPr>
          <p:cNvSpPr txBox="1"/>
          <p:nvPr/>
        </p:nvSpPr>
        <p:spPr>
          <a:xfrm>
            <a:off x="3966711" y="2712064"/>
            <a:ext cx="1706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Learning rate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95F7705-9325-E6CD-0AB7-8B10E9C86D2D}"/>
              </a:ext>
            </a:extLst>
          </p:cNvPr>
          <p:cNvSpPr/>
          <p:nvPr/>
        </p:nvSpPr>
        <p:spPr>
          <a:xfrm>
            <a:off x="2535809" y="5354117"/>
            <a:ext cx="5872899" cy="7030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387B059-C7EA-2B02-3829-0E99632A6E54}"/>
              </a:ext>
            </a:extLst>
          </p:cNvPr>
          <p:cNvSpPr txBox="1"/>
          <p:nvPr/>
        </p:nvSpPr>
        <p:spPr>
          <a:xfrm>
            <a:off x="5125442" y="735467"/>
            <a:ext cx="65034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dirty="0" err="1"/>
              <a:t>Kingma</a:t>
            </a:r>
            <a:r>
              <a:rPr lang="en" altLang="zh-TW" dirty="0"/>
              <a:t>, </a:t>
            </a:r>
            <a:r>
              <a:rPr lang="en" altLang="zh-TW" dirty="0" err="1"/>
              <a:t>Diederik</a:t>
            </a:r>
            <a:r>
              <a:rPr lang="en" altLang="zh-TW" dirty="0"/>
              <a:t> P., and Jimmy Ba. "Adam: A method for stochastic optimization." ICLR</a:t>
            </a:r>
            <a:r>
              <a:rPr lang="en" altLang="zh-TW" i="1" dirty="0"/>
              <a:t> </a:t>
            </a:r>
            <a:r>
              <a:rPr lang="en" altLang="zh-TW" dirty="0"/>
              <a:t>2015. </a:t>
            </a:r>
            <a:r>
              <a:rPr kumimoji="1" lang="en" altLang="zh-TW" dirty="0"/>
              <a:t>https://</a:t>
            </a:r>
            <a:r>
              <a:rPr kumimoji="1" lang="en" altLang="zh-TW" dirty="0" err="1"/>
              <a:t>arxiv.org</a:t>
            </a:r>
            <a:r>
              <a:rPr kumimoji="1" lang="en" altLang="zh-TW" dirty="0"/>
              <a:t>/abs/1412.6980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8594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20EDD0-3E6C-458D-630F-98E6D246F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2EDA70-3FA9-A5B3-1173-070B3EED2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D271660B-BA85-092C-46A2-D9AED93B4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1" t="76910" r="20487" b="10337"/>
          <a:stretch/>
        </p:blipFill>
        <p:spPr>
          <a:xfrm>
            <a:off x="2037299" y="2118585"/>
            <a:ext cx="8117402" cy="8672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A15632-B56B-D648-BF8B-E3AEC8339BF1}"/>
                  </a:ext>
                </a:extLst>
              </p:cNvPr>
              <p:cNvSpPr txBox="1"/>
              <p:nvPr/>
            </p:nvSpPr>
            <p:spPr>
              <a:xfrm>
                <a:off x="4279768" y="3514306"/>
                <a:ext cx="4863445" cy="6256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5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TW" sz="2400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TW" altLang="zh-TW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bSup>
                      <m:r>
                        <a:rPr lang="zh-TW" altLang="zh-TW" sz="2400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×…×</m:t>
                      </m:r>
                      <m:sSubSup>
                        <m:sSubSupPr>
                          <m:ctrlPr>
                            <a:rPr lang="zh-TW" altLang="zh-TW" sz="2400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TW" sz="24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zh-TW" altLang="zh-TW" sz="2400" kern="100" dirty="0">
                  <a:latin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B9A15632-B56B-D648-BF8B-E3AEC8339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768" y="3514306"/>
                <a:ext cx="4863445" cy="6256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67BACB0-C005-54F1-8626-A79A4CE411A9}"/>
                  </a:ext>
                </a:extLst>
              </p:cNvPr>
              <p:cNvSpPr txBox="1"/>
              <p:nvPr/>
            </p:nvSpPr>
            <p:spPr>
              <a:xfrm>
                <a:off x="2037299" y="3558683"/>
                <a:ext cx="1687398" cy="463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以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TW" altLang="zh-TW" sz="2400" i="1" kern="1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TW" sz="2400" i="1" kern="1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為例</a:t>
                </a:r>
                <a:r>
                  <a:rPr kumimoji="1" lang="en-US" altLang="zh-TW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endParaRPr kumimoji="1"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D67BACB0-C005-54F1-8626-A79A4CE41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7299" y="3558683"/>
                <a:ext cx="1687398" cy="463332"/>
              </a:xfrm>
              <a:prstGeom prst="rect">
                <a:avLst/>
              </a:prstGeom>
              <a:blipFill>
                <a:blip r:embed="rId4"/>
                <a:stretch>
                  <a:fillRect l="-5970" t="-10811" r="-11194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29B24B-A2C0-5B2B-8C9D-49F2DB404844}"/>
                  </a:ext>
                </a:extLst>
              </p:cNvPr>
              <p:cNvSpPr txBox="1"/>
              <p:nvPr/>
            </p:nvSpPr>
            <p:spPr>
              <a:xfrm>
                <a:off x="5128182" y="4397247"/>
                <a:ext cx="502652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2800" b="0" i="0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4729B24B-A2C0-5B2B-8C9D-49F2DB4048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182" y="4397247"/>
                <a:ext cx="5026520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字方塊 12">
            <a:extLst>
              <a:ext uri="{FF2B5EF4-FFF2-40B4-BE49-F238E27FC236}">
                <a16:creationId xmlns:a16="http://schemas.microsoft.com/office/drawing/2014/main" id="{021939D0-A2A1-A325-543F-4AACC090C181}"/>
              </a:ext>
            </a:extLst>
          </p:cNvPr>
          <p:cNvSpPr txBox="1"/>
          <p:nvPr/>
        </p:nvSpPr>
        <p:spPr>
          <a:xfrm>
            <a:off x="1301453" y="4463677"/>
            <a:ext cx="3159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Momentum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歷史記錄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2746973-6D4B-CE8F-0C99-D5BCCD4440A0}"/>
              </a:ext>
            </a:extLst>
          </p:cNvPr>
          <p:cNvSpPr txBox="1"/>
          <p:nvPr/>
        </p:nvSpPr>
        <p:spPr>
          <a:xfrm>
            <a:off x="6683209" y="4920465"/>
            <a:ext cx="424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</a:t>
            </a:r>
            <a:endParaRPr kumimoji="1"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FD97244-3D17-271E-E0AD-9C3C9557FED0}"/>
              </a:ext>
            </a:extLst>
          </p:cNvPr>
          <p:cNvSpPr txBox="1"/>
          <p:nvPr/>
        </p:nvSpPr>
        <p:spPr>
          <a:xfrm>
            <a:off x="9171494" y="4920466"/>
            <a:ext cx="57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0.5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6D63435-232A-E3A3-85D2-1C8EB72FD2CD}"/>
              </a:ext>
            </a:extLst>
          </p:cNvPr>
          <p:cNvSpPr txBox="1"/>
          <p:nvPr/>
        </p:nvSpPr>
        <p:spPr>
          <a:xfrm>
            <a:off x="7927022" y="4920465"/>
            <a:ext cx="5710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0.1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5">
                <a:extLst>
                  <a:ext uri="{FF2B5EF4-FFF2-40B4-BE49-F238E27FC236}">
                    <a16:creationId xmlns:a16="http://schemas.microsoft.com/office/drawing/2014/main" id="{B40CD14A-C7B0-A3AE-AC76-88DD65E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080297"/>
                  </p:ext>
                </p:extLst>
              </p:nvPr>
            </p:nvGraphicFramePr>
            <p:xfrm>
              <a:off x="3419818" y="5673230"/>
              <a:ext cx="5352364" cy="9248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7358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1843544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271462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462446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18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18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  <m:r>
                                  <a:rPr lang="en-US" altLang="zh-TW" sz="1800" b="1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TW" sz="1800" b="0" i="1" kern="100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0.9</m:t>
                                </m:r>
                              </m:oMath>
                            </m:oMathPara>
                          </a14:m>
                          <a:endParaRPr lang="zh-TW" altLang="en-US" sz="1800" b="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校正前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校正後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462446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acc>
                                <m:accPr>
                                  <m:chr m:val="̂"/>
                                  <m:ctrlPr>
                                    <a:rPr lang="zh-TW" altLang="zh-TW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zh-TW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altLang="zh-TW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acc>
                            </m:oMath>
                          </a14:m>
                          <a:r>
                            <a:rPr lang="zh-TW" altLang="zh-TW" sz="1800" dirty="0">
                              <a:effectLst/>
                            </a:rPr>
                            <a:t> 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= 0.05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/ 0.1 = 0.5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5">
                <a:extLst>
                  <a:ext uri="{FF2B5EF4-FFF2-40B4-BE49-F238E27FC236}">
                    <a16:creationId xmlns:a16="http://schemas.microsoft.com/office/drawing/2014/main" id="{B40CD14A-C7B0-A3AE-AC76-88DD65E021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080297"/>
                  </p:ext>
                </p:extLst>
              </p:nvPr>
            </p:nvGraphicFramePr>
            <p:xfrm>
              <a:off x="3419818" y="5673230"/>
              <a:ext cx="5352364" cy="9248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37358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1843544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271462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46244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20" t="-2703" r="-333673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校正前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18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校正後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462446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20" t="-102703" r="-333673" b="-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= 0.05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1800" dirty="0"/>
                            <a:t>0.1 * 0.5 / 0.1 = 0.5</a:t>
                          </a:r>
                          <a:endParaRPr lang="zh-TW" altLang="en-US" sz="18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801574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27C419-F37D-FAA6-3FDE-FD2BC191F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Adam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025A87B-F9AC-DD1F-6BB4-F7499EFF5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45EBEFD-E7F5-A4BA-2077-188A33A744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229707"/>
                  </p:ext>
                </p:extLst>
              </p:nvPr>
            </p:nvGraphicFramePr>
            <p:xfrm>
              <a:off x="2037299" y="3140317"/>
              <a:ext cx="5410984" cy="3164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TW" sz="2000" b="1" i="1" smtClean="0"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zh-TW" altLang="zh-TW" sz="2000" i="1" kern="10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TW" sz="2000" i="1" kern="10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000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校正項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0" kern="10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TW" altLang="zh-TW" sz="2000" i="1" kern="10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p>
                              </m:sSubSup>
                            </m:oMath>
                          </a14:m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 </a:t>
                          </a:r>
                          <a:r>
                            <a:rPr lang="en-US" altLang="zh-TW" sz="2000" dirty="0"/>
                            <a:t>= 0.3487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0.6513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204781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100 </a:t>
                          </a:r>
                          <a:r>
                            <a:rPr lang="en-US" altLang="zh-TW" sz="2000" dirty="0"/>
                            <a:t>= 0.000026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0.999974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22321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5">
                <a:extLst>
                  <a:ext uri="{FF2B5EF4-FFF2-40B4-BE49-F238E27FC236}">
                    <a16:creationId xmlns:a16="http://schemas.microsoft.com/office/drawing/2014/main" id="{B45EBEFD-E7F5-A4BA-2077-188A33A744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9229707"/>
                  </p:ext>
                </p:extLst>
              </p:nvPr>
            </p:nvGraphicFramePr>
            <p:xfrm>
              <a:off x="2037299" y="3140317"/>
              <a:ext cx="5410984" cy="316469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1541">
                      <a:extLst>
                        <a:ext uri="{9D8B030D-6E8A-4147-A177-3AD203B41FA5}">
                          <a16:colId xmlns:a16="http://schemas.microsoft.com/office/drawing/2014/main" val="4094329434"/>
                        </a:ext>
                      </a:extLst>
                    </a:gridCol>
                    <a:gridCol w="2525547">
                      <a:extLst>
                        <a:ext uri="{9D8B030D-6E8A-4147-A177-3AD203B41FA5}">
                          <a16:colId xmlns:a16="http://schemas.microsoft.com/office/drawing/2014/main" val="1924178850"/>
                        </a:ext>
                      </a:extLst>
                    </a:gridCol>
                    <a:gridCol w="2073896">
                      <a:extLst>
                        <a:ext uri="{9D8B030D-6E8A-4147-A177-3AD203B41FA5}">
                          <a16:colId xmlns:a16="http://schemas.microsoft.com/office/drawing/2014/main" val="1853283068"/>
                        </a:ext>
                      </a:extLst>
                    </a:gridCol>
                  </a:tblGrid>
                  <a:tr h="527449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563" t="-2381" r="-570313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2663" t="-2381" r="-83417" b="-5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60976" t="-2381" r="-1220" b="-50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227433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99117155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2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2</a:t>
                          </a:r>
                          <a:r>
                            <a:rPr lang="en-US" altLang="zh-TW" sz="2000" dirty="0"/>
                            <a:t> = 0.81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0.19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839361049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3 </a:t>
                          </a:r>
                          <a:r>
                            <a:rPr lang="en-US" altLang="zh-TW" sz="2000" dirty="0"/>
                            <a:t>= 0.729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0.271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40439298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 </a:t>
                          </a:r>
                          <a:r>
                            <a:rPr lang="en-US" altLang="zh-TW" sz="2000" dirty="0"/>
                            <a:t>= 0.3487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0.6513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07204781"/>
                      </a:ext>
                    </a:extLst>
                  </a:tr>
                  <a:tr h="527449"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100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TW" sz="2000" dirty="0"/>
                            <a:t>0.9</a:t>
                          </a:r>
                          <a:r>
                            <a:rPr lang="en-US" altLang="zh-TW" sz="2000" baseline="30000" dirty="0"/>
                            <a:t>100 </a:t>
                          </a:r>
                          <a:r>
                            <a:rPr lang="en-US" altLang="zh-TW" sz="2000" dirty="0"/>
                            <a:t>= 0.000026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000" dirty="0"/>
                            <a:t>0.999974</a:t>
                          </a:r>
                          <a:endParaRPr lang="zh-TW" altLang="en-US" sz="2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65223210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圖片 5">
            <a:extLst>
              <a:ext uri="{FF2B5EF4-FFF2-40B4-BE49-F238E27FC236}">
                <a16:creationId xmlns:a16="http://schemas.microsoft.com/office/drawing/2014/main" id="{1BF59D25-1A05-74F7-A3C6-DC01583A0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1" t="76910" r="20487" b="10337"/>
          <a:stretch/>
        </p:blipFill>
        <p:spPr>
          <a:xfrm>
            <a:off x="2037299" y="1939477"/>
            <a:ext cx="8117402" cy="86726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29C1C3D-CB76-94EF-AAAE-40731FE7CF22}"/>
              </a:ext>
            </a:extLst>
          </p:cNvPr>
          <p:cNvSpPr/>
          <p:nvPr/>
        </p:nvSpPr>
        <p:spPr>
          <a:xfrm>
            <a:off x="3327661" y="1904844"/>
            <a:ext cx="942681" cy="3293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2990EBD-53CB-B81F-F5E6-522F6B0EADB6}"/>
              </a:ext>
            </a:extLst>
          </p:cNvPr>
          <p:cNvSpPr txBox="1"/>
          <p:nvPr/>
        </p:nvSpPr>
        <p:spPr>
          <a:xfrm>
            <a:off x="7652938" y="5851323"/>
            <a:ext cx="34706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隨著時間越來越不需要校正</a:t>
            </a:r>
          </a:p>
        </p:txBody>
      </p:sp>
    </p:spTree>
    <p:extLst>
      <p:ext uri="{BB962C8B-B14F-4D97-AF65-F5344CB8AC3E}">
        <p14:creationId xmlns:p14="http://schemas.microsoft.com/office/powerpoint/2010/main" val="3554350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72CC75D-A7A0-7D7D-BE96-2AC3A8C3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Additional Links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2AAD2F-7AB1-6BB4-E7E5-24B4F54A9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D15C407-113A-70C3-AB67-F1417A6BCF91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Optimizers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www.ruder.io</a:t>
            </a:r>
            <a:r>
              <a:rPr kumimoji="1" lang="en-US" altLang="zh-TW" sz="2400" dirty="0"/>
              <a:t>/optimizing-gradient-descent/#fn5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Saddle point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https://</a:t>
            </a:r>
            <a:r>
              <a:rPr kumimoji="1" lang="en-US" altLang="zh-TW" sz="2400" dirty="0" err="1"/>
              <a:t>www.youtube.com</a:t>
            </a:r>
            <a:r>
              <a:rPr kumimoji="1" lang="en-US" altLang="zh-TW" sz="2400" dirty="0"/>
              <a:t>/</a:t>
            </a:r>
            <a:r>
              <a:rPr kumimoji="1" lang="en-US" altLang="zh-TW" sz="2400" dirty="0" err="1"/>
              <a:t>watch?v</a:t>
            </a:r>
            <a:r>
              <a:rPr kumimoji="1" lang="en-US" altLang="zh-TW" sz="2400" dirty="0"/>
              <a:t>=8aAU4r_pUUU</a:t>
            </a:r>
          </a:p>
        </p:txBody>
      </p:sp>
    </p:spTree>
    <p:extLst>
      <p:ext uri="{BB962C8B-B14F-4D97-AF65-F5344CB8AC3E}">
        <p14:creationId xmlns:p14="http://schemas.microsoft.com/office/powerpoint/2010/main" val="2978162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ADFBC-B3B8-6556-9ADD-65CB4630B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442242D-F305-CBF6-46B2-A32DF6D4D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3299"/>
            <a:ext cx="7772400" cy="4485564"/>
          </a:xfrm>
          <a:prstGeom prst="rect">
            <a:avLst/>
          </a:prstGeom>
        </p:spPr>
      </p:pic>
      <p:sp>
        <p:nvSpPr>
          <p:cNvPr id="6" name="標題 1">
            <a:extLst>
              <a:ext uri="{FF2B5EF4-FFF2-40B4-BE49-F238E27FC236}">
                <a16:creationId xmlns:a16="http://schemas.microsoft.com/office/drawing/2014/main" id="{389BC132-1772-13E9-34BB-6C760A2A4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 anchor="ctr">
            <a:normAutofit/>
          </a:bodyPr>
          <a:lstStyle/>
          <a:p>
            <a:r>
              <a:rPr lang="en-US" dirty="0">
                <a:ea typeface="新細明體"/>
                <a:cs typeface="Calibri" panose="020F0502020204030204" pitchFamily="34" charset="0"/>
              </a:rPr>
              <a:t>AD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7728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4221B0-D24F-6065-3B3D-B2EAF1B95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Convergence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gradients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7849915-0254-B701-3C19-98812210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/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zh-TW" altLang="en-US" sz="24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09A9C09E-0BC7-B39B-0925-3E924C9CAD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7762" y="2844044"/>
                <a:ext cx="2616476" cy="495328"/>
              </a:xfrm>
              <a:prstGeom prst="rect">
                <a:avLst/>
              </a:prstGeom>
              <a:blipFill>
                <a:blip r:embed="rId2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/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在經過很多個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steps (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很大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的更新之後，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gradients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等於零的情況：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81E301F7-82CC-600E-F54E-0BD258ED62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947095"/>
                <a:ext cx="8348398" cy="497444"/>
              </a:xfrm>
              <a:prstGeom prst="rect">
                <a:avLst/>
              </a:prstGeom>
              <a:blipFill>
                <a:blip r:embed="rId3"/>
                <a:stretch>
                  <a:fillRect l="-608"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/>
              <p:nvPr/>
            </p:nvSpPr>
            <p:spPr>
              <a:xfrm>
                <a:off x="653143" y="3951771"/>
                <a:ext cx="10136776" cy="1754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ℒ: loss function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在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400" i="1">
                        <a:latin typeface="Cambria Math" panose="02040503050406030204" pitchFamily="18" charset="0"/>
                        <a:ea typeface="Microsoft JhengHei" panose="020B0604030504040204" pitchFamily="34" charset="-120"/>
                      </a:rPr>
                      <m:t>𝑡</m:t>
                    </m:r>
                  </m:oMath>
                </a14:m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個時間點 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(step)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 的的參數組合 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包含各層的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w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b)</a:t>
                </a: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zh-TW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  <m:r>
                      <a:rPr lang="zh-TW" altLang="en-US" sz="2400">
                        <a:latin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: 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梯度</a:t>
                </a:r>
                <a:endParaRPr kumimoji="1" lang="en-US" altLang="zh-TW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04E4FD23-9B4F-5E03-DB21-9A2257D9B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951771"/>
                <a:ext cx="10136776" cy="1754519"/>
              </a:xfrm>
              <a:prstGeom prst="rect">
                <a:avLst/>
              </a:prstGeom>
              <a:blipFill>
                <a:blip r:embed="rId4"/>
                <a:stretch>
                  <a:fillRect l="-751" b="-50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5044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128876-7D68-C4CB-DB4E-CC4C69FC2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Another training approach: SGD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1B2F96B-184E-A094-ACEA-DDE5D0D7E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9C3637-61DF-2DC2-17E4-DFBA1091B5C2}"/>
              </a:ext>
            </a:extLst>
          </p:cNvPr>
          <p:cNvSpPr txBox="1"/>
          <p:nvPr/>
        </p:nvSpPr>
        <p:spPr>
          <a:xfrm>
            <a:off x="653144" y="1806093"/>
            <a:ext cx="10136776" cy="3348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在一般的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Gradient descent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(GD)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中，我們是將所有的資料算一次梯度之後，才更新一次模型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資料量大的時候，單次模型更新的計算時間長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但是平行化可以解決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SGD: Stochastic gradient descent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把資料切成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batches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，每次進行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GD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時都是隨機取其中一個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batch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來計算梯度與更新模型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70838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B3783-DCC4-1DCA-63C8-9B00C45AB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Mini-batch Data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CB2B1B-BB86-F03E-D689-059E61EB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99E3AFDE-42E0-BF81-A8BD-FD2E152C08FE}"/>
              </a:ext>
            </a:extLst>
          </p:cNvPr>
          <p:cNvSpPr/>
          <p:nvPr/>
        </p:nvSpPr>
        <p:spPr>
          <a:xfrm>
            <a:off x="775064" y="2580406"/>
            <a:ext cx="2708365" cy="115061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Training Data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(1M examples)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6DE2AEAB-8267-0597-4E11-1FF0D288FA96}"/>
              </a:ext>
            </a:extLst>
          </p:cNvPr>
          <p:cNvCxnSpPr>
            <a:cxnSpLocks/>
          </p:cNvCxnSpPr>
          <p:nvPr/>
        </p:nvCxnSpPr>
        <p:spPr>
          <a:xfrm>
            <a:off x="3779520" y="3130130"/>
            <a:ext cx="20813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BE99F7BB-13B7-246D-04A9-0342803AE05F}"/>
              </a:ext>
            </a:extLst>
          </p:cNvPr>
          <p:cNvSpPr txBox="1"/>
          <p:nvPr/>
        </p:nvSpPr>
        <p:spPr>
          <a:xfrm>
            <a:off x="4154541" y="2716767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7D79443-D3D2-25AB-38CC-0ED04A38F6DA}"/>
              </a:ext>
            </a:extLst>
          </p:cNvPr>
          <p:cNvSpPr txBox="1"/>
          <p:nvPr/>
        </p:nvSpPr>
        <p:spPr>
          <a:xfrm>
            <a:off x="4154541" y="3155523"/>
            <a:ext cx="1323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(Shuffle)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31343044-543A-B689-8EE5-D899D595D95A}"/>
              </a:ext>
            </a:extLst>
          </p:cNvPr>
          <p:cNvSpPr/>
          <p:nvPr/>
        </p:nvSpPr>
        <p:spPr>
          <a:xfrm>
            <a:off x="6156967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6F970869-8943-A55E-B76A-592BEA716950}"/>
              </a:ext>
            </a:extLst>
          </p:cNvPr>
          <p:cNvSpPr/>
          <p:nvPr/>
        </p:nvSpPr>
        <p:spPr>
          <a:xfrm>
            <a:off x="6156966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2E179A58-E66E-24D3-4D65-5FAD94483D3B}"/>
              </a:ext>
            </a:extLst>
          </p:cNvPr>
          <p:cNvSpPr/>
          <p:nvPr/>
        </p:nvSpPr>
        <p:spPr>
          <a:xfrm>
            <a:off x="6164578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3D0ADD13-2B3F-2783-2358-ABA3E5A42796}"/>
              </a:ext>
            </a:extLst>
          </p:cNvPr>
          <p:cNvSpPr/>
          <p:nvPr/>
        </p:nvSpPr>
        <p:spPr>
          <a:xfrm>
            <a:off x="7223769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AD72DF39-5863-2215-B78A-C38426BA1F2B}"/>
              </a:ext>
            </a:extLst>
          </p:cNvPr>
          <p:cNvSpPr/>
          <p:nvPr/>
        </p:nvSpPr>
        <p:spPr>
          <a:xfrm>
            <a:off x="7223768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FE8141F0-DEC5-7A5D-3A32-A0C8DC7EB565}"/>
              </a:ext>
            </a:extLst>
          </p:cNvPr>
          <p:cNvSpPr/>
          <p:nvPr/>
        </p:nvSpPr>
        <p:spPr>
          <a:xfrm>
            <a:off x="7231380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6AF26F46-08C6-90B5-D648-33F0CCA39FB5}"/>
              </a:ext>
            </a:extLst>
          </p:cNvPr>
          <p:cNvSpPr/>
          <p:nvPr/>
        </p:nvSpPr>
        <p:spPr>
          <a:xfrm>
            <a:off x="8290571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AF4D5808-5449-0CA7-2DE0-1FA79DD03C46}"/>
              </a:ext>
            </a:extLst>
          </p:cNvPr>
          <p:cNvSpPr/>
          <p:nvPr/>
        </p:nvSpPr>
        <p:spPr>
          <a:xfrm>
            <a:off x="8290570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EAD4001A-DBB1-339D-4EA5-B6A765178D88}"/>
              </a:ext>
            </a:extLst>
          </p:cNvPr>
          <p:cNvSpPr/>
          <p:nvPr/>
        </p:nvSpPr>
        <p:spPr>
          <a:xfrm>
            <a:off x="8298182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6FB17AF-E843-2951-53C5-24AE89FE8FB3}"/>
              </a:ext>
            </a:extLst>
          </p:cNvPr>
          <p:cNvSpPr/>
          <p:nvPr/>
        </p:nvSpPr>
        <p:spPr>
          <a:xfrm>
            <a:off x="9357373" y="2429756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AFD9793-88AB-5002-7E74-D3EC47684718}"/>
              </a:ext>
            </a:extLst>
          </p:cNvPr>
          <p:cNvSpPr/>
          <p:nvPr/>
        </p:nvSpPr>
        <p:spPr>
          <a:xfrm>
            <a:off x="9357372" y="2955468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0629C404-2699-775D-C7AA-802612C944D8}"/>
              </a:ext>
            </a:extLst>
          </p:cNvPr>
          <p:cNvSpPr/>
          <p:nvPr/>
        </p:nvSpPr>
        <p:spPr>
          <a:xfrm>
            <a:off x="9364984" y="3502422"/>
            <a:ext cx="914393" cy="40011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batch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5FE6B07-F1C1-125A-5753-DD0DCA6D7160}"/>
              </a:ext>
            </a:extLst>
          </p:cNvPr>
          <p:cNvSpPr txBox="1"/>
          <p:nvPr/>
        </p:nvSpPr>
        <p:spPr>
          <a:xfrm>
            <a:off x="10402134" y="2930075"/>
            <a:ext cx="6490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...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橢圓圖說文字 33">
            <a:extLst>
              <a:ext uri="{FF2B5EF4-FFF2-40B4-BE49-F238E27FC236}">
                <a16:creationId xmlns:a16="http://schemas.microsoft.com/office/drawing/2014/main" id="{392E7CA6-99B9-1306-AE33-39A272DC2AC1}"/>
              </a:ext>
            </a:extLst>
          </p:cNvPr>
          <p:cNvSpPr/>
          <p:nvPr/>
        </p:nvSpPr>
        <p:spPr>
          <a:xfrm rot="10800000">
            <a:off x="3483429" y="4141597"/>
            <a:ext cx="2821576" cy="1741714"/>
          </a:xfrm>
          <a:prstGeom prst="wedgeEllipseCallout">
            <a:avLst>
              <a:gd name="adj1" fmla="val -41469"/>
              <a:gd name="adj2" fmla="val 53000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4CCC4D13-466D-FD76-848E-026E237AD5F6}"/>
              </a:ext>
            </a:extLst>
          </p:cNvPr>
          <p:cNvSpPr txBox="1"/>
          <p:nvPr/>
        </p:nvSpPr>
        <p:spPr>
          <a:xfrm>
            <a:off x="3704406" y="4637269"/>
            <a:ext cx="2486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ea typeface="Microsoft JhengHei" panose="020B0604030504040204" pitchFamily="34" charset="-120"/>
              </a:rPr>
              <a:t>在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 size = 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時，每個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batch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k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筆資料</a:t>
            </a:r>
          </a:p>
        </p:txBody>
      </p:sp>
    </p:spTree>
    <p:extLst>
      <p:ext uri="{BB962C8B-B14F-4D97-AF65-F5344CB8AC3E}">
        <p14:creationId xmlns:p14="http://schemas.microsoft.com/office/powerpoint/2010/main" val="2945249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B7A9C4-15A5-D9D7-7D81-9C031899D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Optimization with Batches (Pseudo code)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7ECE846-2B1C-D872-8223-31AD1D4A6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50430A1-9C88-5BEA-BE76-151B754B4F29}"/>
              </a:ext>
            </a:extLst>
          </p:cNvPr>
          <p:cNvSpPr txBox="1"/>
          <p:nvPr/>
        </p:nvSpPr>
        <p:spPr>
          <a:xfrm>
            <a:off x="653143" y="1749335"/>
            <a:ext cx="8710132" cy="1420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training data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5,000,000 examples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  <a:r>
              <a:rPr kumimoji="1" lang="en-US" altLang="zh-TW" sz="20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mini_batch_size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1,000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Number of steps = 5000000 / 1000 = 5000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代表會進行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5000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次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gradient descent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5000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次參數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F819B4D-5199-F768-205B-2406A39BDD65}"/>
              </a:ext>
            </a:extLst>
          </p:cNvPr>
          <p:cNvSpPr txBox="1"/>
          <p:nvPr/>
        </p:nvSpPr>
        <p:spPr>
          <a:xfrm>
            <a:off x="1166947" y="3497094"/>
            <a:ext cx="57863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# do shuffle</a:t>
            </a:r>
          </a:p>
          <a:p>
            <a:r>
              <a:rPr kumimoji="1" lang="en-US" altLang="zh-TW" sz="2000" dirty="0"/>
              <a:t>for </a:t>
            </a:r>
            <a:r>
              <a:rPr kumimoji="1" lang="en-US" altLang="zh-TW" sz="2000" dirty="0" err="1"/>
              <a:t>i</a:t>
            </a:r>
            <a:r>
              <a:rPr kumimoji="1" lang="en-US" altLang="zh-TW" sz="2000" dirty="0"/>
              <a:t> in range(5000):</a:t>
            </a:r>
          </a:p>
          <a:p>
            <a:r>
              <a:rPr kumimoji="1" lang="en-US" altLang="zh-TW" sz="2000" dirty="0"/>
              <a:t>    </a:t>
            </a:r>
            <a:r>
              <a:rPr kumimoji="1" lang="en-US" altLang="zh-TW" sz="20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2000" dirty="0">
                <a:solidFill>
                  <a:srgbClr val="0070C0"/>
                </a:solidFill>
              </a:rPr>
              <a:t> </a:t>
            </a:r>
            <a:r>
              <a:rPr kumimoji="1" lang="en-US" altLang="zh-TW" sz="2000" dirty="0"/>
              <a:t>= </a:t>
            </a:r>
            <a:r>
              <a:rPr kumimoji="1" lang="en-US" altLang="zh-TW" sz="2000" dirty="0" err="1"/>
              <a:t>i</a:t>
            </a:r>
            <a:r>
              <a:rPr kumimoji="1" lang="en-US" altLang="zh-TW" sz="2000" dirty="0"/>
              <a:t> * 1000</a:t>
            </a:r>
          </a:p>
          <a:p>
            <a:r>
              <a:rPr kumimoji="1" lang="en-US" altLang="zh-TW" sz="2000" dirty="0"/>
              <a:t>   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2000" dirty="0">
                <a:solidFill>
                  <a:srgbClr val="FF0000"/>
                </a:solidFill>
              </a:rPr>
              <a:t> </a:t>
            </a:r>
            <a:r>
              <a:rPr kumimoji="1" lang="en-US" altLang="zh-TW" sz="2000" dirty="0"/>
              <a:t>= </a:t>
            </a:r>
            <a:r>
              <a:rPr kumimoji="1" lang="en-US" altLang="zh-TW" sz="2000" dirty="0" err="1"/>
              <a:t>start_index</a:t>
            </a:r>
            <a:r>
              <a:rPr kumimoji="1" lang="en-US" altLang="zh-TW" sz="2000" dirty="0"/>
              <a:t> + 1000</a:t>
            </a:r>
          </a:p>
          <a:p>
            <a:r>
              <a:rPr kumimoji="1" lang="en-US" altLang="zh-TW" sz="2000" dirty="0"/>
              <a:t>    x = </a:t>
            </a:r>
            <a:r>
              <a:rPr kumimoji="1" lang="en-US" altLang="zh-TW" sz="2000" dirty="0" err="1"/>
              <a:t>train_x</a:t>
            </a:r>
            <a:r>
              <a:rPr kumimoji="1" lang="en-US" altLang="zh-TW" sz="2000" dirty="0"/>
              <a:t>[</a:t>
            </a:r>
            <a:r>
              <a:rPr kumimoji="1" lang="en-US" altLang="zh-TW" sz="20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2000" dirty="0"/>
              <a:t>: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2000" dirty="0"/>
              <a:t>]</a:t>
            </a:r>
          </a:p>
          <a:p>
            <a:r>
              <a:rPr kumimoji="1" lang="en-US" altLang="zh-TW" sz="2000" dirty="0"/>
              <a:t>    y = </a:t>
            </a:r>
            <a:r>
              <a:rPr kumimoji="1" lang="en-US" altLang="zh-TW" sz="2000" dirty="0" err="1"/>
              <a:t>train_y</a:t>
            </a:r>
            <a:r>
              <a:rPr kumimoji="1" lang="en-US" altLang="zh-TW" sz="2000" dirty="0"/>
              <a:t>[</a:t>
            </a:r>
            <a:r>
              <a:rPr kumimoji="1" lang="en-US" altLang="zh-TW" sz="2000" dirty="0" err="1">
                <a:solidFill>
                  <a:srgbClr val="0070C0"/>
                </a:solidFill>
              </a:rPr>
              <a:t>start_index</a:t>
            </a:r>
            <a:r>
              <a:rPr kumimoji="1" lang="en-US" altLang="zh-TW" sz="2000" dirty="0"/>
              <a:t>: </a:t>
            </a:r>
            <a:r>
              <a:rPr kumimoji="1" lang="en-US" altLang="zh-TW" sz="2000" dirty="0" err="1">
                <a:solidFill>
                  <a:srgbClr val="FF0000"/>
                </a:solidFill>
              </a:rPr>
              <a:t>end_index</a:t>
            </a:r>
            <a:r>
              <a:rPr kumimoji="1" lang="en-US" altLang="zh-TW" sz="2000" dirty="0"/>
              <a:t>]</a:t>
            </a:r>
            <a:endParaRPr kumimoji="1" lang="zh-TW" altLang="en-US" sz="2000" dirty="0"/>
          </a:p>
          <a:p>
            <a:r>
              <a:rPr kumimoji="1" lang="en-US" altLang="zh-TW" sz="2000" dirty="0"/>
              <a:t>    </a:t>
            </a:r>
          </a:p>
          <a:p>
            <a:r>
              <a:rPr kumimoji="1" lang="en-US" altLang="zh-TW" sz="2000" b="1" dirty="0"/>
              <a:t>    # Calculate gradients via BP</a:t>
            </a:r>
          </a:p>
          <a:p>
            <a:r>
              <a:rPr kumimoji="1" lang="en-US" altLang="zh-TW" sz="2000" b="1" dirty="0"/>
              <a:t>    # do gradient descent (update parameters)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25960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3F8BE4-CE69-6CC1-F293-75946F588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Optimization with Batches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7963A0C-4970-F357-9608-A9C15F708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755B75-4176-07ED-A6EA-6BA090D795B1}"/>
              </a:ext>
            </a:extLst>
          </p:cNvPr>
          <p:cNvSpPr/>
          <p:nvPr/>
        </p:nvSpPr>
        <p:spPr>
          <a:xfrm>
            <a:off x="2316482" y="2696336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87FF93-E798-2A0F-B210-42F597EB0859}"/>
              </a:ext>
            </a:extLst>
          </p:cNvPr>
          <p:cNvSpPr/>
          <p:nvPr/>
        </p:nvSpPr>
        <p:spPr>
          <a:xfrm>
            <a:off x="2316482" y="3561754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58C8C3-1599-A5A3-06AC-C799FD63E6D4}"/>
              </a:ext>
            </a:extLst>
          </p:cNvPr>
          <p:cNvSpPr/>
          <p:nvPr/>
        </p:nvSpPr>
        <p:spPr>
          <a:xfrm>
            <a:off x="2316482" y="4427172"/>
            <a:ext cx="1384662" cy="5834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Batch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8D5119A-40CD-C00C-BA97-DC22C666F22C}"/>
              </a:ext>
            </a:extLst>
          </p:cNvPr>
          <p:cNvSpPr txBox="1"/>
          <p:nvPr/>
        </p:nvSpPr>
        <p:spPr>
          <a:xfrm rot="5400000">
            <a:off x="2769327" y="5366260"/>
            <a:ext cx="670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...</a:t>
            </a:r>
            <a:endParaRPr kumimoji="1" lang="zh-TW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3DFA47-69A7-3A77-5FD6-EDA6A44FAE23}"/>
                  </a:ext>
                </a:extLst>
              </p:cNvPr>
              <p:cNvSpPr txBox="1"/>
              <p:nvPr/>
            </p:nvSpPr>
            <p:spPr>
              <a:xfrm>
                <a:off x="6859984" y="2720680"/>
                <a:ext cx="3495249" cy="562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7C3DFA47-69A7-3A77-5FD6-EDA6A44FA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84" y="2720680"/>
                <a:ext cx="3495249" cy="562655"/>
              </a:xfrm>
              <a:prstGeom prst="rect">
                <a:avLst/>
              </a:prstGeom>
              <a:blipFill>
                <a:blip r:embed="rId3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06B922F-1BAB-85FE-F216-DA22DE342B02}"/>
                  </a:ext>
                </a:extLst>
              </p:cNvPr>
              <p:cNvSpPr txBox="1"/>
              <p:nvPr/>
            </p:nvSpPr>
            <p:spPr>
              <a:xfrm>
                <a:off x="716093" y="1659119"/>
                <a:ext cx="24102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初始參數</a:t>
                </a:r>
                <a:r>
                  <a:rPr lang="zh-TW" altLang="en-US" sz="2400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06B922F-1BAB-85FE-F216-DA22DE342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93" y="1659119"/>
                <a:ext cx="2410284" cy="461665"/>
              </a:xfrm>
              <a:prstGeom prst="rect">
                <a:avLst/>
              </a:prstGeom>
              <a:blipFill>
                <a:blip r:embed="rId4"/>
                <a:stretch>
                  <a:fillRect l="-3665" t="-10526" b="-2894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778BA84-E9F0-19D5-1CA6-4C821027C271}"/>
                  </a:ext>
                </a:extLst>
              </p:cNvPr>
              <p:cNvSpPr txBox="1"/>
              <p:nvPr/>
            </p:nvSpPr>
            <p:spPr>
              <a:xfrm>
                <a:off x="6859984" y="3576994"/>
                <a:ext cx="3495249" cy="577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2778BA84-E9F0-19D5-1CA6-4C821027C2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84" y="3576994"/>
                <a:ext cx="3495249" cy="577338"/>
              </a:xfrm>
              <a:prstGeom prst="rect">
                <a:avLst/>
              </a:prstGeom>
              <a:blipFill>
                <a:blip r:embed="rId5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2D41F05-C784-2EC3-1F78-987DE4940C18}"/>
                  </a:ext>
                </a:extLst>
              </p:cNvPr>
              <p:cNvSpPr txBox="1"/>
              <p:nvPr/>
            </p:nvSpPr>
            <p:spPr>
              <a:xfrm>
                <a:off x="6859984" y="4448548"/>
                <a:ext cx="3495249" cy="5773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zh-TW" altLang="en-US" sz="2800">
                          <a:latin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02D41F05-C784-2EC3-1F78-987DE4940C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84" y="4448548"/>
                <a:ext cx="3495249" cy="577338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48B8E7A-DF40-05C3-FB4C-28D33A4840F1}"/>
              </a:ext>
            </a:extLst>
          </p:cNvPr>
          <p:cNvCxnSpPr/>
          <p:nvPr/>
        </p:nvCxnSpPr>
        <p:spPr>
          <a:xfrm>
            <a:off x="4171410" y="3020730"/>
            <a:ext cx="24296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A4245BDD-B109-D600-7A5D-C850C90ACFA0}"/>
              </a:ext>
            </a:extLst>
          </p:cNvPr>
          <p:cNvCxnSpPr/>
          <p:nvPr/>
        </p:nvCxnSpPr>
        <p:spPr>
          <a:xfrm>
            <a:off x="4171410" y="3869816"/>
            <a:ext cx="24296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2A540E1-79F1-5544-91C5-67C5B02DB168}"/>
              </a:ext>
            </a:extLst>
          </p:cNvPr>
          <p:cNvCxnSpPr/>
          <p:nvPr/>
        </p:nvCxnSpPr>
        <p:spPr>
          <a:xfrm>
            <a:off x="4171410" y="4745027"/>
            <a:ext cx="242969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60E4A92-DC31-B46B-33E8-5607DD713F7A}"/>
              </a:ext>
            </a:extLst>
          </p:cNvPr>
          <p:cNvSpPr txBox="1"/>
          <p:nvPr/>
        </p:nvSpPr>
        <p:spPr>
          <a:xfrm>
            <a:off x="4222476" y="2683414"/>
            <a:ext cx="2342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AA07B61-462B-51C5-F4D2-F6FFA9766023}"/>
              </a:ext>
            </a:extLst>
          </p:cNvPr>
          <p:cNvSpPr txBox="1"/>
          <p:nvPr/>
        </p:nvSpPr>
        <p:spPr>
          <a:xfrm>
            <a:off x="4214953" y="3547603"/>
            <a:ext cx="2342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CC254D70-2979-6599-E7BE-2EEAEEDE0944}"/>
              </a:ext>
            </a:extLst>
          </p:cNvPr>
          <p:cNvSpPr txBox="1"/>
          <p:nvPr/>
        </p:nvSpPr>
        <p:spPr>
          <a:xfrm>
            <a:off x="4214953" y="4429944"/>
            <a:ext cx="2342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(x, y) </a:t>
            </a:r>
            <a:r>
              <a:rPr kumimoji="1" lang="zh-TW" altLang="en-US" dirty="0">
                <a:ea typeface="Microsoft JhengHei" panose="020B0604030504040204" pitchFamily="34" charset="-120"/>
              </a:rPr>
              <a:t>輸入到模型，</a:t>
            </a:r>
            <a:r>
              <a:rPr kumimoji="1" lang="en-US" altLang="zh-TW" dirty="0">
                <a:ea typeface="Microsoft JhengHei" panose="020B0604030504040204" pitchFamily="34" charset="-120"/>
              </a:rPr>
              <a:t>forward and backward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303A9DD-5E76-A556-F59A-81A02CF95276}"/>
              </a:ext>
            </a:extLst>
          </p:cNvPr>
          <p:cNvSpPr txBox="1"/>
          <p:nvPr/>
        </p:nvSpPr>
        <p:spPr>
          <a:xfrm>
            <a:off x="819790" y="2780294"/>
            <a:ext cx="1236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B 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組</a:t>
            </a:r>
            <a:r>
              <a:rPr kumimoji="1" lang="en-US" altLang="zh-TW" sz="2000" dirty="0"/>
              <a:t> (x, y)</a:t>
            </a:r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8EE1581E-2FCE-A5DF-71F9-F737A1C14D7F}"/>
              </a:ext>
            </a:extLst>
          </p:cNvPr>
          <p:cNvSpPr/>
          <p:nvPr/>
        </p:nvSpPr>
        <p:spPr>
          <a:xfrm>
            <a:off x="2024050" y="2733781"/>
            <a:ext cx="151904" cy="513132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4742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93B4C1-A1F9-97C2-7E75-FEF1C715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Larger batch size vs. smaller batch size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FD5FAC-4BC9-9F79-863A-BC0EE4E58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4574C16-931A-D8FC-C611-11EC3F71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45" y="1966980"/>
            <a:ext cx="6742668" cy="387110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7E8A907-5B54-B880-445A-F88E9FA34025}"/>
              </a:ext>
            </a:extLst>
          </p:cNvPr>
          <p:cNvSpPr txBox="1"/>
          <p:nvPr/>
        </p:nvSpPr>
        <p:spPr>
          <a:xfrm>
            <a:off x="3962814" y="6153950"/>
            <a:ext cx="42663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 err="1"/>
              <a:t>McCandlish</a:t>
            </a:r>
            <a:r>
              <a:rPr lang="en" altLang="zh-TW" sz="1400" dirty="0"/>
              <a:t>, Sam, et al. "An empirical model of large-batch training." </a:t>
            </a:r>
            <a:r>
              <a:rPr lang="en" altLang="zh-TW" sz="1400" dirty="0" err="1"/>
              <a:t>arXiv</a:t>
            </a:r>
            <a:r>
              <a:rPr lang="en" altLang="zh-TW" sz="1400" dirty="0"/>
              <a:t> preprint arXiv:1812.06162 (2018).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388718C-C0F8-7301-0303-ED3C8DE866D7}"/>
              </a:ext>
            </a:extLst>
          </p:cNvPr>
          <p:cNvSpPr txBox="1"/>
          <p:nvPr/>
        </p:nvSpPr>
        <p:spPr>
          <a:xfrm>
            <a:off x="7523513" y="4790661"/>
            <a:ext cx="3807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accent2"/>
                </a:solidFill>
              </a:rPr>
              <a:t>Large batch size (fewer steps)</a:t>
            </a:r>
            <a:endParaRPr kumimoji="1" lang="zh-TW" altLang="en-US" sz="2400" dirty="0">
              <a:solidFill>
                <a:schemeClr val="accent2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646BE9B-086E-E154-C5D7-E53988788610}"/>
              </a:ext>
            </a:extLst>
          </p:cNvPr>
          <p:cNvSpPr txBox="1"/>
          <p:nvPr/>
        </p:nvSpPr>
        <p:spPr>
          <a:xfrm>
            <a:off x="7523513" y="5248403"/>
            <a:ext cx="3707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0070C0"/>
                </a:solidFill>
              </a:rPr>
              <a:t>Small batch size (more steps)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691440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6396</TotalTime>
  <Words>2046</Words>
  <Application>Microsoft Macintosh PowerPoint</Application>
  <PresentationFormat>寬螢幕</PresentationFormat>
  <Paragraphs>374</Paragraphs>
  <Slides>37</Slides>
  <Notes>8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44" baseType="lpstr">
      <vt:lpstr>Microsoft JhengHei</vt:lpstr>
      <vt:lpstr>Aptos</vt:lpstr>
      <vt:lpstr>Arial</vt:lpstr>
      <vt:lpstr>Calibri</vt:lpstr>
      <vt:lpstr>Calibri Light</vt:lpstr>
      <vt:lpstr>Cambria Math</vt:lpstr>
      <vt:lpstr>回顧</vt:lpstr>
      <vt:lpstr>深度學習 Deep Learning</vt:lpstr>
      <vt:lpstr>Outline</vt:lpstr>
      <vt:lpstr>Convergence</vt:lpstr>
      <vt:lpstr>Convergence and gradients</vt:lpstr>
      <vt:lpstr>Another training approach: SGD</vt:lpstr>
      <vt:lpstr>Mini-batch Data</vt:lpstr>
      <vt:lpstr>Optimization with Batches (Pseudo code)</vt:lpstr>
      <vt:lpstr>Optimization with Batches</vt:lpstr>
      <vt:lpstr>Larger batch size vs. smaller batch size</vt:lpstr>
      <vt:lpstr>Batching fixes the memory problem</vt:lpstr>
      <vt:lpstr>Question</vt:lpstr>
      <vt:lpstr>Batch and Mini-batch Gradient Descent</vt:lpstr>
      <vt:lpstr>Question</vt:lpstr>
      <vt:lpstr>Small-batch vs. Large-batch Training</vt:lpstr>
      <vt:lpstr>Optimizers</vt:lpstr>
      <vt:lpstr>Loss function 到底長怎樣？</vt:lpstr>
      <vt:lpstr>Even more complicated ...</vt:lpstr>
      <vt:lpstr>Problem of Gradient Descent with SGD</vt:lpstr>
      <vt:lpstr>Gradients 很小的時候</vt:lpstr>
      <vt:lpstr>如何有效訓練深度學習模型？</vt:lpstr>
      <vt:lpstr>Momentum</vt:lpstr>
      <vt:lpstr>[Recap] 以兩個點來觀察 Gradient Descent 的特性</vt:lpstr>
      <vt:lpstr>Gradient Descent with Momentum (example)</vt:lpstr>
      <vt:lpstr>Momentum</vt:lpstr>
      <vt:lpstr>Summary of Momentum</vt:lpstr>
      <vt:lpstr>Nesterov Momentum</vt:lpstr>
      <vt:lpstr>如何有效訓練深度學習模型？</vt:lpstr>
      <vt:lpstr>Adagrad (Adaptative Gradient)</vt:lpstr>
      <vt:lpstr>對 Adagrad 的觀察與思考</vt:lpstr>
      <vt:lpstr>RMSProp</vt:lpstr>
      <vt:lpstr>Adam</vt:lpstr>
      <vt:lpstr>Adam</vt:lpstr>
      <vt:lpstr>Adam</vt:lpstr>
      <vt:lpstr>Adam</vt:lpstr>
      <vt:lpstr>Additional Links</vt:lpstr>
      <vt:lpstr>AD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869</cp:revision>
  <dcterms:created xsi:type="dcterms:W3CDTF">2025-02-06T07:16:08Z</dcterms:created>
  <dcterms:modified xsi:type="dcterms:W3CDTF">2025-03-09T17:20:02Z</dcterms:modified>
</cp:coreProperties>
</file>